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9" r:id="rId3"/>
    <p:sldId id="258" r:id="rId4"/>
    <p:sldId id="262" r:id="rId5"/>
    <p:sldId id="260" r:id="rId6"/>
    <p:sldId id="261" r:id="rId7"/>
    <p:sldId id="263" r:id="rId8"/>
    <p:sldId id="264" r:id="rId9"/>
    <p:sldId id="266" r:id="rId10"/>
    <p:sldId id="265" r:id="rId11"/>
    <p:sldId id="267" r:id="rId12"/>
    <p:sldId id="268" r:id="rId13"/>
    <p:sldId id="269" r:id="rId14"/>
    <p:sldId id="270" r:id="rId15"/>
    <p:sldId id="271" r:id="rId16"/>
    <p:sldId id="280" r:id="rId17"/>
    <p:sldId id="277" r:id="rId18"/>
    <p:sldId id="272" r:id="rId19"/>
    <p:sldId id="273" r:id="rId20"/>
    <p:sldId id="274" r:id="rId21"/>
    <p:sldId id="275" r:id="rId22"/>
    <p:sldId id="276" r:id="rId23"/>
    <p:sldId id="278" r:id="rId24"/>
    <p:sldId id="27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4660"/>
  </p:normalViewPr>
  <p:slideViewPr>
    <p:cSldViewPr>
      <p:cViewPr>
        <p:scale>
          <a:sx n="94" d="100"/>
          <a:sy n="94" d="100"/>
        </p:scale>
        <p:origin x="-7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727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2145E90B-38FB-41EB-B964-9C3169997F08}" type="datetimeFigureOut">
              <a:rPr lang="en-US"/>
              <a:pPr>
                <a:defRPr/>
              </a:pPr>
              <a:t>12/11/2013</a:t>
            </a:fld>
            <a:endParaRPr lang="en-US"/>
          </a:p>
        </p:txBody>
      </p:sp>
      <p:sp>
        <p:nvSpPr>
          <p:cNvPr id="727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727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5837CB8-49BA-4758-AED6-A3FF4C835D0C}" type="slidenum">
              <a:rPr lang="en-US"/>
              <a:pPr>
                <a:defRPr/>
              </a:pPr>
              <a:t>‹#›</a:t>
            </a:fld>
            <a:endParaRPr lang="en-US"/>
          </a:p>
        </p:txBody>
      </p:sp>
    </p:spTree>
    <p:extLst>
      <p:ext uri="{BB962C8B-B14F-4D97-AF65-F5344CB8AC3E}">
        <p14:creationId xmlns:p14="http://schemas.microsoft.com/office/powerpoint/2010/main" val="999612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D7FA3DA-5549-4182-BF38-257F8E29649A}" type="datetimeFigureOut">
              <a:rPr lang="en-US"/>
              <a:pPr>
                <a:defRPr/>
              </a:pPr>
              <a:t>12/11/2013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FC26E4E-C20B-483C-B8CE-136D4FEFD02D}" type="slidenum">
              <a:rPr lang="en-US"/>
              <a:pPr>
                <a:defRPr/>
              </a:pPr>
              <a:t>‹#›</a:t>
            </a:fld>
            <a:endParaRPr lang="en-US"/>
          </a:p>
        </p:txBody>
      </p:sp>
    </p:spTree>
    <p:extLst>
      <p:ext uri="{BB962C8B-B14F-4D97-AF65-F5344CB8AC3E}">
        <p14:creationId xmlns:p14="http://schemas.microsoft.com/office/powerpoint/2010/main" val="218345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FE2C60C-139B-4FDA-BA14-09AAF3C27CC7}"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3A7FDE8C-516A-4878-994C-D191F32CDCB2}" type="slidenum">
              <a:rPr lang="en-US" smtClean="0">
                <a:latin typeface="Calibri" pitchFamily="34" charset="0"/>
              </a:rPr>
              <a:pPr eaLnBrk="1" hangingPunct="1"/>
              <a:t>6</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ACA4FCF-B0AD-46C7-BB89-C71CE8487BA5}" type="slidenum">
              <a:rPr lang="en-US" smtClean="0">
                <a:latin typeface="Calibri" pitchFamily="34" charset="0"/>
              </a:rPr>
              <a:pPr eaLnBrk="1" hangingPunct="1"/>
              <a:t>7</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E462A8-48B5-4B22-9AC4-1CA6EA2A8A18}" type="datetime1">
              <a:rPr lang="en-US"/>
              <a:pPr>
                <a:defRPr/>
              </a:pPr>
              <a:t>12/11/2013</a:t>
            </a:fld>
            <a:endParaRPr lang="en-US"/>
          </a:p>
        </p:txBody>
      </p:sp>
      <p:sp>
        <p:nvSpPr>
          <p:cNvPr id="5" name="Slide Number Placeholder 5"/>
          <p:cNvSpPr>
            <a:spLocks noGrp="1"/>
          </p:cNvSpPr>
          <p:nvPr>
            <p:ph type="sldNum" sz="quarter" idx="11"/>
          </p:nvPr>
        </p:nvSpPr>
        <p:spPr/>
        <p:txBody>
          <a:bodyPr/>
          <a:lstStyle>
            <a:lvl1pPr>
              <a:defRPr/>
            </a:lvl1pPr>
          </a:lstStyle>
          <a:p>
            <a:pPr>
              <a:defRPr/>
            </a:pPr>
            <a:fld id="{89FA7FC7-8424-4E1D-947C-31B7EF832E72}" type="slidenum">
              <a:rPr lang="en-US"/>
              <a:pPr>
                <a:defRPr/>
              </a:pPr>
              <a:t>‹#›</a:t>
            </a:fld>
            <a:endParaRPr lang="en-US"/>
          </a:p>
        </p:txBody>
      </p:sp>
    </p:spTree>
    <p:extLst>
      <p:ext uri="{BB962C8B-B14F-4D97-AF65-F5344CB8AC3E}">
        <p14:creationId xmlns:p14="http://schemas.microsoft.com/office/powerpoint/2010/main" val="299194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lum bright="36000" contrast="-52000"/>
            <a:extLst>
              <a:ext uri="{28A0092B-C50C-407E-A947-70E740481C1C}">
                <a14:useLocalDpi xmlns:a14="http://schemas.microsoft.com/office/drawing/2010/main" val="0"/>
              </a:ext>
            </a:extLst>
          </a:blip>
          <a:srcRect/>
          <a:stretch>
            <a:fillRect/>
          </a:stretch>
        </p:blipFill>
        <p:spPr bwMode="auto">
          <a:xfrm>
            <a:off x="4324350" y="62484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9E8D47-9BB3-4C26-B1A0-CA69308A429E}" type="datetime1">
              <a:rPr lang="en-US"/>
              <a:pPr>
                <a:defRPr/>
              </a:pPr>
              <a:t>12/11/2013</a:t>
            </a:fld>
            <a:endParaRPr lang="en-US"/>
          </a:p>
        </p:txBody>
      </p:sp>
      <p:sp>
        <p:nvSpPr>
          <p:cNvPr id="6" name="Slide Number Placeholder 5"/>
          <p:cNvSpPr>
            <a:spLocks noGrp="1"/>
          </p:cNvSpPr>
          <p:nvPr>
            <p:ph type="sldNum" sz="quarter" idx="11"/>
          </p:nvPr>
        </p:nvSpPr>
        <p:spPr/>
        <p:txBody>
          <a:bodyPr/>
          <a:lstStyle>
            <a:lvl1pPr>
              <a:defRPr/>
            </a:lvl1pPr>
          </a:lstStyle>
          <a:p>
            <a:pPr>
              <a:defRPr/>
            </a:pPr>
            <a:fld id="{DB88539D-09C4-401F-9285-8DA24EC55818}" type="slidenum">
              <a:rPr lang="en-US"/>
              <a:pPr>
                <a:defRPr/>
              </a:pPr>
              <a:t>‹#›</a:t>
            </a:fld>
            <a:endParaRPr lang="en-US"/>
          </a:p>
        </p:txBody>
      </p:sp>
    </p:spTree>
    <p:extLst>
      <p:ext uri="{BB962C8B-B14F-4D97-AF65-F5344CB8AC3E}">
        <p14:creationId xmlns:p14="http://schemas.microsoft.com/office/powerpoint/2010/main" val="370996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lum bright="36000" contrast="-52000"/>
            <a:extLst>
              <a:ext uri="{28A0092B-C50C-407E-A947-70E740481C1C}">
                <a14:useLocalDpi xmlns:a14="http://schemas.microsoft.com/office/drawing/2010/main" val="0"/>
              </a:ext>
            </a:extLst>
          </a:blip>
          <a:srcRect/>
          <a:stretch>
            <a:fillRect/>
          </a:stretch>
        </p:blipFill>
        <p:spPr bwMode="auto">
          <a:xfrm>
            <a:off x="4324350" y="62484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0A12EE-1E70-4A5F-BA2E-BE9CDABE0C43}" type="datetime1">
              <a:rPr lang="en-US"/>
              <a:pPr>
                <a:defRPr/>
              </a:pPr>
              <a:t>12/11/2013</a:t>
            </a:fld>
            <a:endParaRPr lang="en-US"/>
          </a:p>
        </p:txBody>
      </p:sp>
      <p:sp>
        <p:nvSpPr>
          <p:cNvPr id="6" name="Slide Number Placeholder 5"/>
          <p:cNvSpPr>
            <a:spLocks noGrp="1"/>
          </p:cNvSpPr>
          <p:nvPr>
            <p:ph type="sldNum" sz="quarter" idx="11"/>
          </p:nvPr>
        </p:nvSpPr>
        <p:spPr/>
        <p:txBody>
          <a:bodyPr/>
          <a:lstStyle>
            <a:lvl1pPr>
              <a:defRPr/>
            </a:lvl1pPr>
          </a:lstStyle>
          <a:p>
            <a:pPr>
              <a:defRPr/>
            </a:pPr>
            <a:fld id="{94901441-2F39-44F4-BD3D-B373B8B42A49}" type="slidenum">
              <a:rPr lang="en-US"/>
              <a:pPr>
                <a:defRPr/>
              </a:pPr>
              <a:t>‹#›</a:t>
            </a:fld>
            <a:endParaRPr lang="en-US"/>
          </a:p>
        </p:txBody>
      </p:sp>
    </p:spTree>
    <p:extLst>
      <p:ext uri="{BB962C8B-B14F-4D97-AF65-F5344CB8AC3E}">
        <p14:creationId xmlns:p14="http://schemas.microsoft.com/office/powerpoint/2010/main" val="227911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3" descr="CEOS-small-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15875"/>
            <a:ext cx="86868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752600"/>
            <a:ext cx="8229600"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
          <p:cNvSpPr>
            <a:spLocks noGrp="1"/>
          </p:cNvSpPr>
          <p:nvPr>
            <p:ph type="title"/>
          </p:nvPr>
        </p:nvSpPr>
        <p:spPr>
          <a:xfrm>
            <a:off x="838200" y="1219200"/>
            <a:ext cx="7162800" cy="533400"/>
          </a:xfrm>
        </p:spPr>
        <p:txBody>
          <a:body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6C4064F0-D6DB-42D3-824E-246A2F993AF4}" type="datetime1">
              <a:rPr lang="en-US"/>
              <a:pPr>
                <a:defRPr/>
              </a:pPr>
              <a:t>12/11/2013</a:t>
            </a:fld>
            <a:endParaRPr lang="en-US"/>
          </a:p>
        </p:txBody>
      </p:sp>
      <p:sp>
        <p:nvSpPr>
          <p:cNvPr id="6" name="Slide Number Placeholder 5"/>
          <p:cNvSpPr>
            <a:spLocks noGrp="1"/>
          </p:cNvSpPr>
          <p:nvPr>
            <p:ph type="sldNum" sz="quarter" idx="11"/>
          </p:nvPr>
        </p:nvSpPr>
        <p:spPr/>
        <p:txBody>
          <a:bodyPr/>
          <a:lstStyle>
            <a:lvl1pPr>
              <a:defRPr/>
            </a:lvl1pPr>
          </a:lstStyle>
          <a:p>
            <a:pPr>
              <a:defRPr/>
            </a:pPr>
            <a:fld id="{6B5EF003-70F6-4C8B-AFCB-3698839F2048}" type="slidenum">
              <a:rPr lang="en-US"/>
              <a:pPr>
                <a:defRPr/>
              </a:pPr>
              <a:t>‹#›</a:t>
            </a:fld>
            <a:endParaRPr lang="en-US"/>
          </a:p>
        </p:txBody>
      </p:sp>
    </p:spTree>
    <p:extLst>
      <p:ext uri="{BB962C8B-B14F-4D97-AF65-F5344CB8AC3E}">
        <p14:creationId xmlns:p14="http://schemas.microsoft.com/office/powerpoint/2010/main" val="2542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CEOS-small-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0"/>
            <a:ext cx="84582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62F726-3F50-4C04-98C7-D1032D524ECC}" type="datetime1">
              <a:rPr lang="en-US"/>
              <a:pPr>
                <a:defRPr/>
              </a:pPr>
              <a:t>12/11/2013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4B4384-4497-43F0-AAEE-4758EDC31F6F}" type="slidenum">
              <a:rPr lang="en-US"/>
              <a:pPr>
                <a:defRPr/>
              </a:pPr>
              <a:t>‹#›</a:t>
            </a:fld>
            <a:endParaRPr lang="en-US"/>
          </a:p>
        </p:txBody>
      </p:sp>
    </p:spTree>
    <p:extLst>
      <p:ext uri="{BB962C8B-B14F-4D97-AF65-F5344CB8AC3E}">
        <p14:creationId xmlns:p14="http://schemas.microsoft.com/office/powerpoint/2010/main" val="332997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228600" y="76200"/>
            <a:ext cx="8229600" cy="914400"/>
            <a:chOff x="76200" y="152401"/>
            <a:chExt cx="8820188" cy="914399"/>
          </a:xfrm>
        </p:grpSpPr>
        <p:pic>
          <p:nvPicPr>
            <p:cNvPr id="6" name="Picture 3" descr="C:\Users\JILLHA~1\AppData\Local\Temp\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304800"/>
              <a:ext cx="2916744" cy="75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p:nvPr userDrawn="1"/>
          </p:nvSpPr>
          <p:spPr>
            <a:xfrm>
              <a:off x="457200" y="152401"/>
              <a:ext cx="8439188" cy="914399"/>
            </a:xfrm>
            <a:custGeom>
              <a:avLst/>
              <a:gdLst>
                <a:gd name="connsiteX0" fmla="*/ 0 w 8087557"/>
                <a:gd name="connsiteY0" fmla="*/ 208626 h 997259"/>
                <a:gd name="connsiteX1" fmla="*/ 488272 w 8087557"/>
                <a:gd name="connsiteY1" fmla="*/ 31072 h 997259"/>
                <a:gd name="connsiteX2" fmla="*/ 1180730 w 8087557"/>
                <a:gd name="connsiteY2" fmla="*/ 22195 h 997259"/>
                <a:gd name="connsiteX3" fmla="*/ 1775534 w 8087557"/>
                <a:gd name="connsiteY3" fmla="*/ 110971 h 997259"/>
                <a:gd name="connsiteX4" fmla="*/ 2414726 w 8087557"/>
                <a:gd name="connsiteY4" fmla="*/ 253014 h 997259"/>
                <a:gd name="connsiteX5" fmla="*/ 4287914 w 8087557"/>
                <a:gd name="connsiteY5" fmla="*/ 705775 h 997259"/>
                <a:gd name="connsiteX6" fmla="*/ 5584054 w 8087557"/>
                <a:gd name="connsiteY6" fmla="*/ 936595 h 997259"/>
                <a:gd name="connsiteX7" fmla="*/ 6533965 w 8087557"/>
                <a:gd name="connsiteY7" fmla="*/ 989861 h 997259"/>
                <a:gd name="connsiteX8" fmla="*/ 7288567 w 8087557"/>
                <a:gd name="connsiteY8" fmla="*/ 892206 h 997259"/>
                <a:gd name="connsiteX9" fmla="*/ 7794594 w 8087557"/>
                <a:gd name="connsiteY9" fmla="*/ 750164 h 997259"/>
                <a:gd name="connsiteX10" fmla="*/ 8087557 w 8087557"/>
                <a:gd name="connsiteY10" fmla="*/ 634754 h 997259"/>
                <a:gd name="connsiteX11" fmla="*/ 8087557 w 8087557"/>
                <a:gd name="connsiteY11" fmla="*/ 634754 h 99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87557" h="997259">
                  <a:moveTo>
                    <a:pt x="0" y="208626"/>
                  </a:moveTo>
                  <a:cubicBezTo>
                    <a:pt x="145742" y="135385"/>
                    <a:pt x="291484" y="62144"/>
                    <a:pt x="488272" y="31072"/>
                  </a:cubicBezTo>
                  <a:cubicBezTo>
                    <a:pt x="685060" y="0"/>
                    <a:pt x="966186" y="8878"/>
                    <a:pt x="1180730" y="22195"/>
                  </a:cubicBezTo>
                  <a:cubicBezTo>
                    <a:pt x="1395274" y="35512"/>
                    <a:pt x="1569868" y="72501"/>
                    <a:pt x="1775534" y="110971"/>
                  </a:cubicBezTo>
                  <a:cubicBezTo>
                    <a:pt x="1981200" y="149441"/>
                    <a:pt x="2414726" y="253014"/>
                    <a:pt x="2414726" y="253014"/>
                  </a:cubicBezTo>
                  <a:cubicBezTo>
                    <a:pt x="2833456" y="352148"/>
                    <a:pt x="3759693" y="591845"/>
                    <a:pt x="4287914" y="705775"/>
                  </a:cubicBezTo>
                  <a:cubicBezTo>
                    <a:pt x="4816135" y="819705"/>
                    <a:pt x="5209712" y="889247"/>
                    <a:pt x="5584054" y="936595"/>
                  </a:cubicBezTo>
                  <a:cubicBezTo>
                    <a:pt x="5958396" y="983943"/>
                    <a:pt x="6249880" y="997259"/>
                    <a:pt x="6533965" y="989861"/>
                  </a:cubicBezTo>
                  <a:cubicBezTo>
                    <a:pt x="6818050" y="982463"/>
                    <a:pt x="7078462" y="932155"/>
                    <a:pt x="7288567" y="892206"/>
                  </a:cubicBezTo>
                  <a:cubicBezTo>
                    <a:pt x="7498672" y="852257"/>
                    <a:pt x="7661429" y="793073"/>
                    <a:pt x="7794594" y="750164"/>
                  </a:cubicBezTo>
                  <a:cubicBezTo>
                    <a:pt x="7927759" y="707255"/>
                    <a:pt x="8087557" y="634754"/>
                    <a:pt x="8087557" y="634754"/>
                  </a:cubicBezTo>
                  <a:lnTo>
                    <a:pt x="8087557" y="634754"/>
                  </a:lnTo>
                </a:path>
              </a:pathLst>
            </a:custGeom>
            <a:ln w="41275" cap="rnd">
              <a:gradFill flip="none" rotWithShape="1">
                <a:gsLst>
                  <a:gs pos="100000">
                    <a:schemeClr val="accent2">
                      <a:lumMod val="40000"/>
                      <a:lumOff val="60000"/>
                      <a:alpha val="16000"/>
                    </a:schemeClr>
                  </a:gs>
                  <a:gs pos="69000">
                    <a:schemeClr val="accent2">
                      <a:lumMod val="60000"/>
                      <a:lumOff val="40000"/>
                      <a:alpha val="90000"/>
                    </a:schemeClr>
                  </a:gs>
                  <a:gs pos="5000">
                    <a:schemeClr val="accent2">
                      <a:lumMod val="75000"/>
                      <a:alpha val="60000"/>
                    </a:schemeClr>
                  </a:gs>
                </a:gsLst>
                <a:path path="shape">
                  <a:fillToRect l="50000" t="50000" r="50000" b="50000"/>
                </a:path>
                <a:tileRect/>
              </a:gradFill>
              <a:miter lim="800000"/>
            </a:ln>
            <a:effectLst>
              <a:outerShdw blurRad="762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MS PGothic" pitchFamily="34" charset="-128"/>
              </a:endParaRPr>
            </a:p>
          </p:txBody>
        </p:sp>
      </p:grpSp>
      <p:pic>
        <p:nvPicPr>
          <p:cNvPr id="8" name="Picture 4"/>
          <p:cNvPicPr>
            <a:picLocks noChangeAspect="1" noChangeArrowheads="1"/>
          </p:cNvPicPr>
          <p:nvPr userDrawn="1"/>
        </p:nvPicPr>
        <p:blipFill>
          <a:blip r:embed="rId3">
            <a:lum bright="36000" contrast="-52000"/>
            <a:extLst>
              <a:ext uri="{28A0092B-C50C-407E-A947-70E740481C1C}">
                <a14:useLocalDpi xmlns:a14="http://schemas.microsoft.com/office/drawing/2010/main" val="0"/>
              </a:ext>
            </a:extLst>
          </a:blip>
          <a:srcRect/>
          <a:stretch>
            <a:fillRect/>
          </a:stretch>
        </p:blipFill>
        <p:spPr bwMode="auto">
          <a:xfrm>
            <a:off x="8362950" y="3048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6088063" y="304800"/>
            <a:ext cx="2217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defRPr/>
            </a:pPr>
            <a:r>
              <a:rPr lang="en-US" i="1" smtClean="0">
                <a:solidFill>
                  <a:srgbClr val="7F7F7F"/>
                </a:solidFill>
                <a:latin typeface="Calibri" pitchFamily="34" charset="0"/>
              </a:rPr>
              <a:t>Leading to excellence</a:t>
            </a:r>
          </a:p>
        </p:txBody>
      </p:sp>
      <p:sp>
        <p:nvSpPr>
          <p:cNvPr id="2" name="Title 1"/>
          <p:cNvSpPr>
            <a:spLocks noGrp="1"/>
          </p:cNvSpPr>
          <p:nvPr>
            <p:ph type="title"/>
          </p:nvPr>
        </p:nvSpPr>
        <p:spPr>
          <a:xfrm>
            <a:off x="457200" y="1066800"/>
            <a:ext cx="8229600" cy="6858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4"/>
          <p:cNvSpPr>
            <a:spLocks noGrp="1"/>
          </p:cNvSpPr>
          <p:nvPr>
            <p:ph type="dt" sz="half" idx="10"/>
          </p:nvPr>
        </p:nvSpPr>
        <p:spPr/>
        <p:txBody>
          <a:bodyPr/>
          <a:lstStyle>
            <a:lvl1pPr>
              <a:defRPr/>
            </a:lvl1pPr>
          </a:lstStyle>
          <a:p>
            <a:pPr>
              <a:defRPr/>
            </a:pPr>
            <a:fld id="{57B815BE-929B-4BFE-804E-349E1AB6CC2F}" type="datetime1">
              <a:rPr lang="en-US"/>
              <a:pPr>
                <a:defRPr/>
              </a:pPr>
              <a:t>12/11/2013</a:t>
            </a:fld>
            <a:endParaRPr lang="en-US"/>
          </a:p>
        </p:txBody>
      </p:sp>
      <p:sp>
        <p:nvSpPr>
          <p:cNvPr id="11" name="Slide Number Placeholder 6"/>
          <p:cNvSpPr>
            <a:spLocks noGrp="1"/>
          </p:cNvSpPr>
          <p:nvPr>
            <p:ph type="sldNum" sz="quarter" idx="11"/>
          </p:nvPr>
        </p:nvSpPr>
        <p:spPr/>
        <p:txBody>
          <a:bodyPr/>
          <a:lstStyle>
            <a:lvl1pPr>
              <a:defRPr/>
            </a:lvl1pPr>
          </a:lstStyle>
          <a:p>
            <a:pPr>
              <a:defRPr/>
            </a:pPr>
            <a:fld id="{0508E040-29FD-4688-A137-B0AB4D07A238}" type="slidenum">
              <a:rPr lang="en-US"/>
              <a:pPr>
                <a:defRPr/>
              </a:pPr>
              <a:t>‹#›</a:t>
            </a:fld>
            <a:endParaRPr lang="en-US"/>
          </a:p>
        </p:txBody>
      </p:sp>
    </p:spTree>
    <p:extLst>
      <p:ext uri="{BB962C8B-B14F-4D97-AF65-F5344CB8AC3E}">
        <p14:creationId xmlns:p14="http://schemas.microsoft.com/office/powerpoint/2010/main" val="299295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lum bright="36000" contrast="-52000"/>
            <a:extLst>
              <a:ext uri="{28A0092B-C50C-407E-A947-70E740481C1C}">
                <a14:useLocalDpi xmlns:a14="http://schemas.microsoft.com/office/drawing/2010/main" val="0"/>
              </a:ext>
            </a:extLst>
          </a:blip>
          <a:srcRect/>
          <a:stretch>
            <a:fillRect/>
          </a:stretch>
        </p:blipFill>
        <p:spPr bwMode="auto">
          <a:xfrm>
            <a:off x="8382000" y="438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a:grpSpLocks/>
          </p:cNvGrpSpPr>
          <p:nvPr userDrawn="1"/>
        </p:nvGrpSpPr>
        <p:grpSpPr bwMode="auto">
          <a:xfrm>
            <a:off x="228600" y="152400"/>
            <a:ext cx="8458200" cy="914400"/>
            <a:chOff x="76200" y="152401"/>
            <a:chExt cx="8820188" cy="914399"/>
          </a:xfrm>
        </p:grpSpPr>
        <p:pic>
          <p:nvPicPr>
            <p:cNvPr id="9" name="Picture 3" descr="C:\Users\JILLHA~1\AppData\Local\Temp\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304800"/>
              <a:ext cx="2916744" cy="75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9"/>
            <p:cNvSpPr/>
            <p:nvPr userDrawn="1"/>
          </p:nvSpPr>
          <p:spPr>
            <a:xfrm>
              <a:off x="457200" y="152401"/>
              <a:ext cx="8439188" cy="914399"/>
            </a:xfrm>
            <a:custGeom>
              <a:avLst/>
              <a:gdLst>
                <a:gd name="connsiteX0" fmla="*/ 0 w 8087557"/>
                <a:gd name="connsiteY0" fmla="*/ 208626 h 997259"/>
                <a:gd name="connsiteX1" fmla="*/ 488272 w 8087557"/>
                <a:gd name="connsiteY1" fmla="*/ 31072 h 997259"/>
                <a:gd name="connsiteX2" fmla="*/ 1180730 w 8087557"/>
                <a:gd name="connsiteY2" fmla="*/ 22195 h 997259"/>
                <a:gd name="connsiteX3" fmla="*/ 1775534 w 8087557"/>
                <a:gd name="connsiteY3" fmla="*/ 110971 h 997259"/>
                <a:gd name="connsiteX4" fmla="*/ 2414726 w 8087557"/>
                <a:gd name="connsiteY4" fmla="*/ 253014 h 997259"/>
                <a:gd name="connsiteX5" fmla="*/ 4287914 w 8087557"/>
                <a:gd name="connsiteY5" fmla="*/ 705775 h 997259"/>
                <a:gd name="connsiteX6" fmla="*/ 5584054 w 8087557"/>
                <a:gd name="connsiteY6" fmla="*/ 936595 h 997259"/>
                <a:gd name="connsiteX7" fmla="*/ 6533965 w 8087557"/>
                <a:gd name="connsiteY7" fmla="*/ 989861 h 997259"/>
                <a:gd name="connsiteX8" fmla="*/ 7288567 w 8087557"/>
                <a:gd name="connsiteY8" fmla="*/ 892206 h 997259"/>
                <a:gd name="connsiteX9" fmla="*/ 7794594 w 8087557"/>
                <a:gd name="connsiteY9" fmla="*/ 750164 h 997259"/>
                <a:gd name="connsiteX10" fmla="*/ 8087557 w 8087557"/>
                <a:gd name="connsiteY10" fmla="*/ 634754 h 997259"/>
                <a:gd name="connsiteX11" fmla="*/ 8087557 w 8087557"/>
                <a:gd name="connsiteY11" fmla="*/ 634754 h 99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87557" h="997259">
                  <a:moveTo>
                    <a:pt x="0" y="208626"/>
                  </a:moveTo>
                  <a:cubicBezTo>
                    <a:pt x="145742" y="135385"/>
                    <a:pt x="291484" y="62144"/>
                    <a:pt x="488272" y="31072"/>
                  </a:cubicBezTo>
                  <a:cubicBezTo>
                    <a:pt x="685060" y="0"/>
                    <a:pt x="966186" y="8878"/>
                    <a:pt x="1180730" y="22195"/>
                  </a:cubicBezTo>
                  <a:cubicBezTo>
                    <a:pt x="1395274" y="35512"/>
                    <a:pt x="1569868" y="72501"/>
                    <a:pt x="1775534" y="110971"/>
                  </a:cubicBezTo>
                  <a:cubicBezTo>
                    <a:pt x="1981200" y="149441"/>
                    <a:pt x="2414726" y="253014"/>
                    <a:pt x="2414726" y="253014"/>
                  </a:cubicBezTo>
                  <a:cubicBezTo>
                    <a:pt x="2833456" y="352148"/>
                    <a:pt x="3759693" y="591845"/>
                    <a:pt x="4287914" y="705775"/>
                  </a:cubicBezTo>
                  <a:cubicBezTo>
                    <a:pt x="4816135" y="819705"/>
                    <a:pt x="5209712" y="889247"/>
                    <a:pt x="5584054" y="936595"/>
                  </a:cubicBezTo>
                  <a:cubicBezTo>
                    <a:pt x="5958396" y="983943"/>
                    <a:pt x="6249880" y="997259"/>
                    <a:pt x="6533965" y="989861"/>
                  </a:cubicBezTo>
                  <a:cubicBezTo>
                    <a:pt x="6818050" y="982463"/>
                    <a:pt x="7078462" y="932155"/>
                    <a:pt x="7288567" y="892206"/>
                  </a:cubicBezTo>
                  <a:cubicBezTo>
                    <a:pt x="7498672" y="852257"/>
                    <a:pt x="7661429" y="793073"/>
                    <a:pt x="7794594" y="750164"/>
                  </a:cubicBezTo>
                  <a:cubicBezTo>
                    <a:pt x="7927759" y="707255"/>
                    <a:pt x="8087557" y="634754"/>
                    <a:pt x="8087557" y="634754"/>
                  </a:cubicBezTo>
                  <a:lnTo>
                    <a:pt x="8087557" y="634754"/>
                  </a:lnTo>
                </a:path>
              </a:pathLst>
            </a:custGeom>
            <a:ln w="41275" cap="rnd">
              <a:gradFill flip="none" rotWithShape="1">
                <a:gsLst>
                  <a:gs pos="100000">
                    <a:schemeClr val="accent2">
                      <a:lumMod val="40000"/>
                      <a:lumOff val="60000"/>
                      <a:alpha val="16000"/>
                    </a:schemeClr>
                  </a:gs>
                  <a:gs pos="69000">
                    <a:schemeClr val="accent2">
                      <a:lumMod val="60000"/>
                      <a:lumOff val="40000"/>
                      <a:alpha val="90000"/>
                    </a:schemeClr>
                  </a:gs>
                  <a:gs pos="5000">
                    <a:schemeClr val="accent2">
                      <a:lumMod val="75000"/>
                      <a:alpha val="60000"/>
                    </a:schemeClr>
                  </a:gs>
                </a:gsLst>
                <a:path path="shape">
                  <a:fillToRect l="50000" t="50000" r="50000" b="50000"/>
                </a:path>
                <a:tileRect/>
              </a:gradFill>
              <a:miter lim="800000"/>
            </a:ln>
            <a:effectLst>
              <a:outerShdw blurRad="762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MS PGothic" pitchFamily="34" charset="-128"/>
              </a:endParaRPr>
            </a:p>
          </p:txBody>
        </p:sp>
      </p:grpSp>
      <p:sp>
        <p:nvSpPr>
          <p:cNvPr id="2" name="Title 1"/>
          <p:cNvSpPr>
            <a:spLocks noGrp="1"/>
          </p:cNvSpPr>
          <p:nvPr>
            <p:ph type="title"/>
          </p:nvPr>
        </p:nvSpPr>
        <p:spPr>
          <a:xfrm>
            <a:off x="457200" y="1143000"/>
            <a:ext cx="8229600" cy="7318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92325"/>
            <a:ext cx="4040188" cy="422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092325"/>
            <a:ext cx="4041775" cy="422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13B88A04-3419-43E8-83A2-0C332BF1FFD7}" type="datetime1">
              <a:rPr lang="en-US"/>
              <a:pPr>
                <a:defRPr/>
              </a:pPr>
              <a:t>12/11/2013</a:t>
            </a:fld>
            <a:endParaRPr lang="en-US"/>
          </a:p>
        </p:txBody>
      </p:sp>
      <p:sp>
        <p:nvSpPr>
          <p:cNvPr id="12" name="Slide Number Placeholder 8"/>
          <p:cNvSpPr>
            <a:spLocks noGrp="1"/>
          </p:cNvSpPr>
          <p:nvPr>
            <p:ph type="sldNum" sz="quarter" idx="11"/>
          </p:nvPr>
        </p:nvSpPr>
        <p:spPr/>
        <p:txBody>
          <a:bodyPr/>
          <a:lstStyle>
            <a:lvl1pPr>
              <a:defRPr/>
            </a:lvl1pPr>
          </a:lstStyle>
          <a:p>
            <a:pPr>
              <a:defRPr/>
            </a:pPr>
            <a:fld id="{B553EA53-FE99-4605-A642-A53BF4EE9D92}" type="slidenum">
              <a:rPr lang="en-US"/>
              <a:pPr>
                <a:defRPr/>
              </a:pPr>
              <a:t>‹#›</a:t>
            </a:fld>
            <a:endParaRPr lang="en-US"/>
          </a:p>
        </p:txBody>
      </p:sp>
    </p:spTree>
    <p:extLst>
      <p:ext uri="{BB962C8B-B14F-4D97-AF65-F5344CB8AC3E}">
        <p14:creationId xmlns:p14="http://schemas.microsoft.com/office/powerpoint/2010/main" val="371426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userDrawn="1"/>
        </p:nvGrpSpPr>
        <p:grpSpPr bwMode="auto">
          <a:xfrm>
            <a:off x="247650" y="76200"/>
            <a:ext cx="8362950" cy="914400"/>
            <a:chOff x="76200" y="152401"/>
            <a:chExt cx="8820188" cy="914399"/>
          </a:xfrm>
        </p:grpSpPr>
        <p:pic>
          <p:nvPicPr>
            <p:cNvPr id="4" name="Picture 7" descr="C:\Users\JILLHA~1\AppData\Local\Temp\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304800"/>
              <a:ext cx="2916744" cy="75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userDrawn="1"/>
          </p:nvSpPr>
          <p:spPr>
            <a:xfrm>
              <a:off x="457200" y="152401"/>
              <a:ext cx="8439188" cy="914399"/>
            </a:xfrm>
            <a:custGeom>
              <a:avLst/>
              <a:gdLst>
                <a:gd name="connsiteX0" fmla="*/ 0 w 8087557"/>
                <a:gd name="connsiteY0" fmla="*/ 208626 h 997259"/>
                <a:gd name="connsiteX1" fmla="*/ 488272 w 8087557"/>
                <a:gd name="connsiteY1" fmla="*/ 31072 h 997259"/>
                <a:gd name="connsiteX2" fmla="*/ 1180730 w 8087557"/>
                <a:gd name="connsiteY2" fmla="*/ 22195 h 997259"/>
                <a:gd name="connsiteX3" fmla="*/ 1775534 w 8087557"/>
                <a:gd name="connsiteY3" fmla="*/ 110971 h 997259"/>
                <a:gd name="connsiteX4" fmla="*/ 2414726 w 8087557"/>
                <a:gd name="connsiteY4" fmla="*/ 253014 h 997259"/>
                <a:gd name="connsiteX5" fmla="*/ 4287914 w 8087557"/>
                <a:gd name="connsiteY5" fmla="*/ 705775 h 997259"/>
                <a:gd name="connsiteX6" fmla="*/ 5584054 w 8087557"/>
                <a:gd name="connsiteY6" fmla="*/ 936595 h 997259"/>
                <a:gd name="connsiteX7" fmla="*/ 6533965 w 8087557"/>
                <a:gd name="connsiteY7" fmla="*/ 989861 h 997259"/>
                <a:gd name="connsiteX8" fmla="*/ 7288567 w 8087557"/>
                <a:gd name="connsiteY8" fmla="*/ 892206 h 997259"/>
                <a:gd name="connsiteX9" fmla="*/ 7794594 w 8087557"/>
                <a:gd name="connsiteY9" fmla="*/ 750164 h 997259"/>
                <a:gd name="connsiteX10" fmla="*/ 8087557 w 8087557"/>
                <a:gd name="connsiteY10" fmla="*/ 634754 h 997259"/>
                <a:gd name="connsiteX11" fmla="*/ 8087557 w 8087557"/>
                <a:gd name="connsiteY11" fmla="*/ 634754 h 99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87557" h="997259">
                  <a:moveTo>
                    <a:pt x="0" y="208626"/>
                  </a:moveTo>
                  <a:cubicBezTo>
                    <a:pt x="145742" y="135385"/>
                    <a:pt x="291484" y="62144"/>
                    <a:pt x="488272" y="31072"/>
                  </a:cubicBezTo>
                  <a:cubicBezTo>
                    <a:pt x="685060" y="0"/>
                    <a:pt x="966186" y="8878"/>
                    <a:pt x="1180730" y="22195"/>
                  </a:cubicBezTo>
                  <a:cubicBezTo>
                    <a:pt x="1395274" y="35512"/>
                    <a:pt x="1569868" y="72501"/>
                    <a:pt x="1775534" y="110971"/>
                  </a:cubicBezTo>
                  <a:cubicBezTo>
                    <a:pt x="1981200" y="149441"/>
                    <a:pt x="2414726" y="253014"/>
                    <a:pt x="2414726" y="253014"/>
                  </a:cubicBezTo>
                  <a:cubicBezTo>
                    <a:pt x="2833456" y="352148"/>
                    <a:pt x="3759693" y="591845"/>
                    <a:pt x="4287914" y="705775"/>
                  </a:cubicBezTo>
                  <a:cubicBezTo>
                    <a:pt x="4816135" y="819705"/>
                    <a:pt x="5209712" y="889247"/>
                    <a:pt x="5584054" y="936595"/>
                  </a:cubicBezTo>
                  <a:cubicBezTo>
                    <a:pt x="5958396" y="983943"/>
                    <a:pt x="6249880" y="997259"/>
                    <a:pt x="6533965" y="989861"/>
                  </a:cubicBezTo>
                  <a:cubicBezTo>
                    <a:pt x="6818050" y="982463"/>
                    <a:pt x="7078462" y="932155"/>
                    <a:pt x="7288567" y="892206"/>
                  </a:cubicBezTo>
                  <a:cubicBezTo>
                    <a:pt x="7498672" y="852257"/>
                    <a:pt x="7661429" y="793073"/>
                    <a:pt x="7794594" y="750164"/>
                  </a:cubicBezTo>
                  <a:cubicBezTo>
                    <a:pt x="7927759" y="707255"/>
                    <a:pt x="8087557" y="634754"/>
                    <a:pt x="8087557" y="634754"/>
                  </a:cubicBezTo>
                  <a:lnTo>
                    <a:pt x="8087557" y="634754"/>
                  </a:lnTo>
                </a:path>
              </a:pathLst>
            </a:custGeom>
            <a:ln w="41275" cap="rnd">
              <a:gradFill flip="none" rotWithShape="1">
                <a:gsLst>
                  <a:gs pos="100000">
                    <a:schemeClr val="accent2">
                      <a:lumMod val="40000"/>
                      <a:lumOff val="60000"/>
                      <a:alpha val="16000"/>
                    </a:schemeClr>
                  </a:gs>
                  <a:gs pos="69000">
                    <a:schemeClr val="accent2">
                      <a:lumMod val="60000"/>
                      <a:lumOff val="40000"/>
                      <a:alpha val="90000"/>
                    </a:schemeClr>
                  </a:gs>
                  <a:gs pos="5000">
                    <a:schemeClr val="accent2">
                      <a:lumMod val="75000"/>
                      <a:alpha val="60000"/>
                    </a:schemeClr>
                  </a:gs>
                </a:gsLst>
                <a:path path="shape">
                  <a:fillToRect l="50000" t="50000" r="50000" b="50000"/>
                </a:path>
                <a:tileRect/>
              </a:gradFill>
              <a:miter lim="800000"/>
            </a:ln>
            <a:effectLst>
              <a:outerShdw blurRad="762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MS PGothic" pitchFamily="34" charset="-128"/>
              </a:endParaRPr>
            </a:p>
          </p:txBody>
        </p:sp>
      </p:grpSp>
      <p:pic>
        <p:nvPicPr>
          <p:cNvPr id="6" name="Picture 4"/>
          <p:cNvPicPr>
            <a:picLocks noChangeAspect="1" noChangeArrowheads="1"/>
          </p:cNvPicPr>
          <p:nvPr userDrawn="1"/>
        </p:nvPicPr>
        <p:blipFill>
          <a:blip r:embed="rId3">
            <a:lum bright="36000" contrast="-52000"/>
            <a:extLst>
              <a:ext uri="{28A0092B-C50C-407E-A947-70E740481C1C}">
                <a14:useLocalDpi xmlns:a14="http://schemas.microsoft.com/office/drawing/2010/main" val="0"/>
              </a:ext>
            </a:extLst>
          </a:blip>
          <a:srcRect/>
          <a:stretch>
            <a:fillRect/>
          </a:stretch>
        </p:blipFill>
        <p:spPr bwMode="auto">
          <a:xfrm>
            <a:off x="8382000" y="3048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066800"/>
            <a:ext cx="8229600" cy="838200"/>
          </a:xfrm>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fld id="{A472E86A-69AB-479E-BAF4-97DA7B5E5904}" type="datetime1">
              <a:rPr lang="en-US"/>
              <a:pPr>
                <a:defRPr/>
              </a:pPr>
              <a:t>12/11/2013</a:t>
            </a:fld>
            <a:endParaRPr lang="en-US"/>
          </a:p>
        </p:txBody>
      </p:sp>
      <p:sp>
        <p:nvSpPr>
          <p:cNvPr id="8" name="Slide Number Placeholder 4"/>
          <p:cNvSpPr>
            <a:spLocks noGrp="1"/>
          </p:cNvSpPr>
          <p:nvPr>
            <p:ph type="sldNum" sz="quarter" idx="11"/>
          </p:nvPr>
        </p:nvSpPr>
        <p:spPr/>
        <p:txBody>
          <a:bodyPr/>
          <a:lstStyle>
            <a:lvl1pPr>
              <a:defRPr/>
            </a:lvl1pPr>
          </a:lstStyle>
          <a:p>
            <a:pPr>
              <a:defRPr/>
            </a:pPr>
            <a:fld id="{1CE1594E-C075-46B0-8DD0-3DB1B606EFAD}" type="slidenum">
              <a:rPr lang="en-US"/>
              <a:pPr>
                <a:defRPr/>
              </a:pPr>
              <a:t>‹#›</a:t>
            </a:fld>
            <a:endParaRPr lang="en-US"/>
          </a:p>
        </p:txBody>
      </p:sp>
    </p:spTree>
    <p:extLst>
      <p:ext uri="{BB962C8B-B14F-4D97-AF65-F5344CB8AC3E}">
        <p14:creationId xmlns:p14="http://schemas.microsoft.com/office/powerpoint/2010/main" val="271899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noChangeArrowheads="1"/>
          </p:cNvPicPr>
          <p:nvPr userDrawn="1"/>
        </p:nvPicPr>
        <p:blipFill>
          <a:blip r:embed="rId2">
            <a:lum bright="36000" contrast="-52000"/>
            <a:extLst>
              <a:ext uri="{28A0092B-C50C-407E-A947-70E740481C1C}">
                <a14:useLocalDpi xmlns:a14="http://schemas.microsoft.com/office/drawing/2010/main" val="0"/>
              </a:ext>
            </a:extLst>
          </a:blip>
          <a:srcRect/>
          <a:stretch>
            <a:fillRect/>
          </a:stretch>
        </p:blipFill>
        <p:spPr bwMode="auto">
          <a:xfrm>
            <a:off x="4324350" y="62484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E04B8272-D9E5-4B2E-B5B0-4440C85E87A2}" type="datetime1">
              <a:rPr lang="en-US"/>
              <a:pPr>
                <a:defRPr/>
              </a:pPr>
              <a:t>12/11/2013</a:t>
            </a:fld>
            <a:endParaRPr lang="en-US"/>
          </a:p>
        </p:txBody>
      </p:sp>
      <p:sp>
        <p:nvSpPr>
          <p:cNvPr id="4" name="Slide Number Placeholder 3"/>
          <p:cNvSpPr>
            <a:spLocks noGrp="1"/>
          </p:cNvSpPr>
          <p:nvPr>
            <p:ph type="sldNum" sz="quarter" idx="11"/>
          </p:nvPr>
        </p:nvSpPr>
        <p:spPr/>
        <p:txBody>
          <a:bodyPr/>
          <a:lstStyle>
            <a:lvl1pPr>
              <a:defRPr/>
            </a:lvl1pPr>
          </a:lstStyle>
          <a:p>
            <a:pPr>
              <a:defRPr/>
            </a:pPr>
            <a:fld id="{F0DFA09D-E271-430E-9A78-DB870FE3C119}" type="slidenum">
              <a:rPr lang="en-US"/>
              <a:pPr>
                <a:defRPr/>
              </a:pPr>
              <a:t>‹#›</a:t>
            </a:fld>
            <a:endParaRPr lang="en-US"/>
          </a:p>
        </p:txBody>
      </p:sp>
    </p:spTree>
    <p:extLst>
      <p:ext uri="{BB962C8B-B14F-4D97-AF65-F5344CB8AC3E}">
        <p14:creationId xmlns:p14="http://schemas.microsoft.com/office/powerpoint/2010/main" val="79700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p:cNvPicPr>
            <a:picLocks noChangeAspect="1" noChangeArrowheads="1"/>
          </p:cNvPicPr>
          <p:nvPr userDrawn="1"/>
        </p:nvPicPr>
        <p:blipFill>
          <a:blip r:embed="rId2">
            <a:lum bright="36000" contrast="-52000"/>
            <a:extLst>
              <a:ext uri="{28A0092B-C50C-407E-A947-70E740481C1C}">
                <a14:useLocalDpi xmlns:a14="http://schemas.microsoft.com/office/drawing/2010/main" val="0"/>
              </a:ext>
            </a:extLst>
          </a:blip>
          <a:srcRect/>
          <a:stretch>
            <a:fillRect/>
          </a:stretch>
        </p:blipFill>
        <p:spPr bwMode="auto">
          <a:xfrm>
            <a:off x="4324350" y="62484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D32E3CE-FBD4-47CA-9741-6C8D47246144}" type="datetime1">
              <a:rPr lang="en-US"/>
              <a:pPr>
                <a:defRPr/>
              </a:pPr>
              <a:t>12/11/2013</a:t>
            </a:fld>
            <a:endParaRPr lang="en-US"/>
          </a:p>
        </p:txBody>
      </p:sp>
      <p:sp>
        <p:nvSpPr>
          <p:cNvPr id="7" name="Slide Number Placeholder 6"/>
          <p:cNvSpPr>
            <a:spLocks noGrp="1"/>
          </p:cNvSpPr>
          <p:nvPr>
            <p:ph type="sldNum" sz="quarter" idx="11"/>
          </p:nvPr>
        </p:nvSpPr>
        <p:spPr/>
        <p:txBody>
          <a:bodyPr/>
          <a:lstStyle>
            <a:lvl1pPr>
              <a:defRPr/>
            </a:lvl1pPr>
          </a:lstStyle>
          <a:p>
            <a:pPr>
              <a:defRPr/>
            </a:pPr>
            <a:fld id="{09AF146B-8B9D-4237-A55E-C67C6B63EDC5}" type="slidenum">
              <a:rPr lang="en-US"/>
              <a:pPr>
                <a:defRPr/>
              </a:pPr>
              <a:t>‹#›</a:t>
            </a:fld>
            <a:endParaRPr lang="en-US"/>
          </a:p>
        </p:txBody>
      </p:sp>
    </p:spTree>
    <p:extLst>
      <p:ext uri="{BB962C8B-B14F-4D97-AF65-F5344CB8AC3E}">
        <p14:creationId xmlns:p14="http://schemas.microsoft.com/office/powerpoint/2010/main" val="424932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p:cNvPicPr>
            <a:picLocks noChangeAspect="1" noChangeArrowheads="1"/>
          </p:cNvPicPr>
          <p:nvPr userDrawn="1"/>
        </p:nvPicPr>
        <p:blipFill>
          <a:blip r:embed="rId2">
            <a:lum bright="36000" contrast="-52000"/>
            <a:extLst>
              <a:ext uri="{28A0092B-C50C-407E-A947-70E740481C1C}">
                <a14:useLocalDpi xmlns:a14="http://schemas.microsoft.com/office/drawing/2010/main" val="0"/>
              </a:ext>
            </a:extLst>
          </a:blip>
          <a:srcRect/>
          <a:stretch>
            <a:fillRect/>
          </a:stretch>
        </p:blipFill>
        <p:spPr bwMode="auto">
          <a:xfrm>
            <a:off x="4324350" y="624840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05E5EB4-6CD0-43AE-85F1-0675CFCEBE80}" type="datetime1">
              <a:rPr lang="en-US"/>
              <a:pPr>
                <a:defRPr/>
              </a:pPr>
              <a:t>12/11/2013</a:t>
            </a:fld>
            <a:endParaRPr lang="en-US"/>
          </a:p>
        </p:txBody>
      </p:sp>
      <p:sp>
        <p:nvSpPr>
          <p:cNvPr id="7" name="Slide Number Placeholder 6"/>
          <p:cNvSpPr>
            <a:spLocks noGrp="1"/>
          </p:cNvSpPr>
          <p:nvPr>
            <p:ph type="sldNum" sz="quarter" idx="11"/>
          </p:nvPr>
        </p:nvSpPr>
        <p:spPr/>
        <p:txBody>
          <a:bodyPr/>
          <a:lstStyle>
            <a:lvl1pPr>
              <a:defRPr/>
            </a:lvl1pPr>
          </a:lstStyle>
          <a:p>
            <a:pPr>
              <a:defRPr/>
            </a:pPr>
            <a:fld id="{8C583052-B5F8-4B85-A514-EE1B92198D22}" type="slidenum">
              <a:rPr lang="en-US"/>
              <a:pPr>
                <a:defRPr/>
              </a:pPr>
              <a:t>‹#›</a:t>
            </a:fld>
            <a:endParaRPr lang="en-US"/>
          </a:p>
        </p:txBody>
      </p:sp>
    </p:spTree>
    <p:extLst>
      <p:ext uri="{BB962C8B-B14F-4D97-AF65-F5344CB8AC3E}">
        <p14:creationId xmlns:p14="http://schemas.microsoft.com/office/powerpoint/2010/main" val="326768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8C77DDF4-4FBC-4592-A1C1-F3DD83719793}" type="datetime1">
              <a:rPr lang="en-US"/>
              <a:pPr>
                <a:defRPr/>
              </a:pPr>
              <a:t>12/11/2013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5D96EE6F-FFDC-419E-AC0B-71A2C82079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ea typeface="MS PGothic" pitchFamily="34" charset="-128"/>
        </a:defRPr>
      </a:lvl6pPr>
      <a:lvl7pPr marL="914400" algn="ctr" rtl="0" fontAlgn="base">
        <a:spcBef>
          <a:spcPct val="0"/>
        </a:spcBef>
        <a:spcAft>
          <a:spcPct val="0"/>
        </a:spcAft>
        <a:defRPr sz="4400">
          <a:solidFill>
            <a:schemeClr val="tx1"/>
          </a:solidFill>
          <a:latin typeface="Calibri" pitchFamily="34" charset="0"/>
          <a:ea typeface="MS PGothic" pitchFamily="34" charset="-128"/>
        </a:defRPr>
      </a:lvl7pPr>
      <a:lvl8pPr marL="1371600" algn="ctr" rtl="0" fontAlgn="base">
        <a:spcBef>
          <a:spcPct val="0"/>
        </a:spcBef>
        <a:spcAft>
          <a:spcPct val="0"/>
        </a:spcAft>
        <a:defRPr sz="4400">
          <a:solidFill>
            <a:schemeClr val="tx1"/>
          </a:solidFill>
          <a:latin typeface="Calibri" pitchFamily="34" charset="0"/>
          <a:ea typeface="MS PGothic" pitchFamily="34" charset="-128"/>
        </a:defRPr>
      </a:lvl8pPr>
      <a:lvl9pPr marL="1828800" algn="ctr"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solidFill>
            <a:srgbClr val="FFFFFF"/>
          </a:solidFill>
        </p:spPr>
        <p:txBody>
          <a:bodyPr/>
          <a:lstStyle/>
          <a:p>
            <a:pPr eaLnBrk="1" hangingPunct="1"/>
            <a:r>
              <a:rPr lang="en-US" smtClean="0"/>
              <a:t>Peer Mentoring of Women STEM Faculty as Part of Institutional Change*</a:t>
            </a:r>
          </a:p>
        </p:txBody>
      </p:sp>
      <p:sp>
        <p:nvSpPr>
          <p:cNvPr id="12291" name="Subtitle 2"/>
          <p:cNvSpPr>
            <a:spLocks noGrp="1"/>
          </p:cNvSpPr>
          <p:nvPr>
            <p:ph type="subTitle" idx="1"/>
          </p:nvPr>
        </p:nvSpPr>
        <p:spPr/>
        <p:txBody>
          <a:bodyPr/>
          <a:lstStyle/>
          <a:p>
            <a:pPr eaLnBrk="1" hangingPunct="1"/>
            <a:r>
              <a:rPr lang="en-US" sz="2400" smtClean="0">
                <a:solidFill>
                  <a:schemeClr val="tx1"/>
                </a:solidFill>
              </a:rPr>
              <a:t>Presentation by Nicole Thomas and Jill Bystydzienski</a:t>
            </a:r>
          </a:p>
          <a:p>
            <a:pPr eaLnBrk="1" hangingPunct="1"/>
            <a:r>
              <a:rPr lang="en-US" sz="2400" smtClean="0">
                <a:solidFill>
                  <a:schemeClr val="tx1"/>
                </a:solidFill>
              </a:rPr>
              <a:t>Co-authors: Anand Desai and Anne Massaro</a:t>
            </a:r>
          </a:p>
          <a:p>
            <a:pPr eaLnBrk="1" hangingPunct="1"/>
            <a:r>
              <a:rPr lang="en-US" sz="1400" smtClean="0">
                <a:solidFill>
                  <a:schemeClr val="tx1"/>
                </a:solidFill>
              </a:rPr>
              <a:t>*This research was supported in part by funding from the National Science Foundation ADVANCE Grant. The opinions expressed here are solely those of the authors and do not represent the official position of NSF.</a:t>
            </a:r>
          </a:p>
        </p:txBody>
      </p:sp>
      <p:sp>
        <p:nvSpPr>
          <p:cNvPr id="122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311ABCC3-1944-4DEC-8447-BD0816CF1962}" type="slidenum">
              <a:rPr lang="en-US" smtClean="0">
                <a:solidFill>
                  <a:srgbClr val="898989"/>
                </a:solidFill>
                <a:latin typeface="Calibri" pitchFamily="34" charset="0"/>
              </a:rPr>
              <a:pPr eaLnBrk="1" hangingPunct="1"/>
              <a:t>1</a:t>
            </a:fld>
            <a:endParaRPr lang="en-US" smtClean="0">
              <a:solidFill>
                <a:srgbClr val="898989"/>
              </a:solidFill>
              <a:latin typeface="Calibri" pitchFamily="34" charset="0"/>
            </a:endParaRPr>
          </a:p>
        </p:txBody>
      </p:sp>
      <p:pic>
        <p:nvPicPr>
          <p:cNvPr id="12293" name="Picture 1028" descr="CEOS-Fu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8305800"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304800" y="1752600"/>
            <a:ext cx="8686800" cy="4191000"/>
          </a:xfrm>
        </p:spPr>
        <p:txBody>
          <a:bodyPr/>
          <a:lstStyle/>
          <a:p>
            <a:r>
              <a:rPr lang="en-US" smtClean="0"/>
              <a:t>Organizational culture remains a significant area in need of improvement at Ohio State </a:t>
            </a:r>
          </a:p>
          <a:p>
            <a:r>
              <a:rPr lang="en-US" smtClean="0"/>
              <a:t>The objectives of peer mentoring circles were to:</a:t>
            </a:r>
          </a:p>
          <a:p>
            <a:pPr lvl="1"/>
            <a:r>
              <a:rPr lang="en-US" sz="2400" smtClean="0"/>
              <a:t>(1) create a greater sense of belonging for women faculty</a:t>
            </a:r>
          </a:p>
          <a:p>
            <a:pPr lvl="1"/>
            <a:r>
              <a:rPr lang="en-US" sz="2400" smtClean="0"/>
              <a:t>(2) advance more women into leadership roles </a:t>
            </a:r>
          </a:p>
          <a:p>
            <a:pPr lvl="1"/>
            <a:r>
              <a:rPr lang="en-US" sz="2400" smtClean="0"/>
              <a:t>(3) promote policies and practices that facilitate a supportive and inclusive culture</a:t>
            </a:r>
          </a:p>
        </p:txBody>
      </p:sp>
      <p:sp>
        <p:nvSpPr>
          <p:cNvPr id="21507" name="Title 2"/>
          <p:cNvSpPr>
            <a:spLocks noGrp="1"/>
          </p:cNvSpPr>
          <p:nvPr>
            <p:ph type="title"/>
          </p:nvPr>
        </p:nvSpPr>
        <p:spPr/>
        <p:txBody>
          <a:bodyPr/>
          <a:lstStyle/>
          <a:p>
            <a:r>
              <a:rPr lang="en-US" smtClean="0">
                <a:solidFill>
                  <a:srgbClr val="C00000"/>
                </a:solidFill>
              </a:rPr>
              <a:t>Institutional Context</a:t>
            </a:r>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51D575E6-1F5C-46BA-8F74-FEBB2D7034D5}" type="slidenum">
              <a:rPr lang="en-US" smtClean="0">
                <a:solidFill>
                  <a:srgbClr val="898989"/>
                </a:solidFill>
                <a:latin typeface="Calibri" pitchFamily="34" charset="0"/>
              </a:rPr>
              <a:pPr eaLnBrk="1" hangingPunct="1"/>
              <a:t>10</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r>
              <a:rPr lang="en-US" smtClean="0"/>
              <a:t>CEOS also provided workshops for deans and chairs </a:t>
            </a:r>
          </a:p>
          <a:p>
            <a:pPr lvl="1"/>
            <a:r>
              <a:rPr lang="en-US" sz="2400" smtClean="0"/>
              <a:t>The workshops were used to raise awareness of implicit biases, local norms, and practices that need to change in order to promote diversity </a:t>
            </a:r>
          </a:p>
          <a:p>
            <a:pPr lvl="1"/>
            <a:r>
              <a:rPr lang="en-US" sz="2400" smtClean="0"/>
              <a:t>The workshops provided a conduit for the flow of information from the peer mentoring circles to departmental and college administrators </a:t>
            </a:r>
          </a:p>
        </p:txBody>
      </p:sp>
      <p:sp>
        <p:nvSpPr>
          <p:cNvPr id="22531" name="Title 2"/>
          <p:cNvSpPr>
            <a:spLocks noGrp="1"/>
          </p:cNvSpPr>
          <p:nvPr>
            <p:ph type="title"/>
          </p:nvPr>
        </p:nvSpPr>
        <p:spPr/>
        <p:txBody>
          <a:bodyPr/>
          <a:lstStyle/>
          <a:p>
            <a:r>
              <a:rPr lang="en-US" smtClean="0">
                <a:solidFill>
                  <a:srgbClr val="C00000"/>
                </a:solidFill>
              </a:rPr>
              <a:t>Institutional Context</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53A05DD-510C-4F65-835B-CECB9414FA5B}" type="slidenum">
              <a:rPr lang="en-US" smtClean="0">
                <a:solidFill>
                  <a:srgbClr val="898989"/>
                </a:solidFill>
                <a:latin typeface="Calibri" pitchFamily="34" charset="0"/>
              </a:rPr>
              <a:pPr eaLnBrk="1" hangingPunct="1"/>
              <a:t>11</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r>
              <a:rPr lang="en-US" smtClean="0"/>
              <a:t>Initially, 12-15 STEM women faculty composed each of three circles</a:t>
            </a:r>
          </a:p>
          <a:p>
            <a:pPr lvl="1"/>
            <a:r>
              <a:rPr lang="en-US" sz="2400" smtClean="0"/>
              <a:t>They included membership from Veterinary Medicine, Architecture and Engineering, and the Natural and Mathematical Sciences </a:t>
            </a:r>
          </a:p>
          <a:p>
            <a:pPr lvl="1"/>
            <a:r>
              <a:rPr lang="en-US" sz="2400" smtClean="0"/>
              <a:t>Associate and full professors, as well as women in leadership positions, participated </a:t>
            </a:r>
          </a:p>
          <a:p>
            <a:r>
              <a:rPr lang="en-US" smtClean="0"/>
              <a:t>In the first year, the circles met monthly, each for a 2 hour period</a:t>
            </a:r>
          </a:p>
        </p:txBody>
      </p:sp>
      <p:sp>
        <p:nvSpPr>
          <p:cNvPr id="23555" name="Title 2"/>
          <p:cNvSpPr>
            <a:spLocks noGrp="1"/>
          </p:cNvSpPr>
          <p:nvPr>
            <p:ph type="title"/>
          </p:nvPr>
        </p:nvSpPr>
        <p:spPr/>
        <p:txBody>
          <a:bodyPr/>
          <a:lstStyle/>
          <a:p>
            <a:r>
              <a:rPr lang="en-US" smtClean="0">
                <a:solidFill>
                  <a:srgbClr val="C00000"/>
                </a:solidFill>
              </a:rPr>
              <a:t>Description of Circles</a:t>
            </a: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A2E6B99-0132-4108-9312-BB5D32D2B13F}" type="slidenum">
              <a:rPr lang="en-US" smtClean="0">
                <a:solidFill>
                  <a:srgbClr val="898989"/>
                </a:solidFill>
                <a:latin typeface="Calibri" pitchFamily="34" charset="0"/>
              </a:rPr>
              <a:pPr eaLnBrk="1" hangingPunct="1"/>
              <a:t>12</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r>
              <a:rPr lang="en-US" smtClean="0"/>
              <a:t>Participants were asked to agree to four principles: </a:t>
            </a:r>
          </a:p>
          <a:p>
            <a:pPr lvl="1"/>
            <a:r>
              <a:rPr lang="en-US" sz="2400" smtClean="0"/>
              <a:t>(1) what is said in the circle stays in the circle</a:t>
            </a:r>
          </a:p>
          <a:p>
            <a:pPr lvl="1"/>
            <a:r>
              <a:rPr lang="en-US" sz="2400" smtClean="0"/>
              <a:t>(2) we listen to each other with curiosity and replace judgment with an open mind</a:t>
            </a:r>
          </a:p>
          <a:p>
            <a:pPr lvl="1"/>
            <a:r>
              <a:rPr lang="en-US" sz="2400" smtClean="0"/>
              <a:t>(3) we ask for what we need and offer what we can</a:t>
            </a:r>
          </a:p>
          <a:p>
            <a:pPr lvl="1"/>
            <a:r>
              <a:rPr lang="en-US" sz="2400" smtClean="0"/>
              <a:t>(4) when we are unsure how to proceed, we stop action, pause, and reflect</a:t>
            </a:r>
          </a:p>
        </p:txBody>
      </p:sp>
      <p:sp>
        <p:nvSpPr>
          <p:cNvPr id="24579" name="Title 2"/>
          <p:cNvSpPr>
            <a:spLocks noGrp="1"/>
          </p:cNvSpPr>
          <p:nvPr>
            <p:ph type="title"/>
          </p:nvPr>
        </p:nvSpPr>
        <p:spPr/>
        <p:txBody>
          <a:bodyPr/>
          <a:lstStyle/>
          <a:p>
            <a:r>
              <a:rPr lang="en-US" smtClean="0">
                <a:solidFill>
                  <a:srgbClr val="C00000"/>
                </a:solidFill>
              </a:rPr>
              <a:t>Circle Ground Rules</a:t>
            </a:r>
          </a:p>
        </p:txBody>
      </p:sp>
      <p:sp>
        <p:nvSpPr>
          <p:cNvPr id="245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078D2531-C0BE-42BA-8CF5-BF4E3BA3B9B8}" type="slidenum">
              <a:rPr lang="en-US" smtClean="0">
                <a:solidFill>
                  <a:srgbClr val="898989"/>
                </a:solidFill>
                <a:latin typeface="Calibri" pitchFamily="34" charset="0"/>
              </a:rPr>
              <a:pPr eaLnBrk="1" hangingPunct="1"/>
              <a:t>13</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r>
              <a:rPr lang="en-US" smtClean="0"/>
              <a:t>Calling the circle</a:t>
            </a:r>
          </a:p>
          <a:p>
            <a:r>
              <a:rPr lang="en-US" smtClean="0"/>
              <a:t>Briefly checking in </a:t>
            </a:r>
          </a:p>
          <a:p>
            <a:r>
              <a:rPr lang="en-US" smtClean="0"/>
              <a:t>Gathering of issues and time requests</a:t>
            </a:r>
          </a:p>
          <a:p>
            <a:r>
              <a:rPr lang="en-US" smtClean="0"/>
              <a:t>Dialogue and exchange of ideas</a:t>
            </a:r>
          </a:p>
          <a:p>
            <a:r>
              <a:rPr lang="en-US" smtClean="0"/>
              <a:t>Checking-out</a:t>
            </a:r>
          </a:p>
          <a:p>
            <a:r>
              <a:rPr lang="en-US" smtClean="0"/>
              <a:t>Closing the circle </a:t>
            </a:r>
          </a:p>
          <a:p>
            <a:r>
              <a:rPr lang="en-US" sz="2800" smtClean="0"/>
              <a:t>The agenda was set in real-time, by participants and not the facilitator, and attendance was optional </a:t>
            </a:r>
          </a:p>
        </p:txBody>
      </p:sp>
      <p:sp>
        <p:nvSpPr>
          <p:cNvPr id="25603" name="Title 2"/>
          <p:cNvSpPr>
            <a:spLocks noGrp="1"/>
          </p:cNvSpPr>
          <p:nvPr>
            <p:ph type="title"/>
          </p:nvPr>
        </p:nvSpPr>
        <p:spPr/>
        <p:txBody>
          <a:bodyPr/>
          <a:lstStyle/>
          <a:p>
            <a:r>
              <a:rPr lang="en-US" smtClean="0">
                <a:solidFill>
                  <a:srgbClr val="C00000"/>
                </a:solidFill>
              </a:rPr>
              <a:t>Typical Format of Circles</a:t>
            </a:r>
          </a:p>
        </p:txBody>
      </p:sp>
      <p:sp>
        <p:nvSpPr>
          <p:cNvPr id="2560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AF1BA720-EB7E-4A57-87D6-043ACE9085C6}" type="slidenum">
              <a:rPr lang="en-US" smtClean="0">
                <a:solidFill>
                  <a:srgbClr val="898989"/>
                </a:solidFill>
                <a:latin typeface="Calibri" pitchFamily="34" charset="0"/>
              </a:rPr>
              <a:pPr eaLnBrk="1" hangingPunct="1"/>
              <a:t>14</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r>
              <a:rPr lang="en-US" smtClean="0"/>
              <a:t>Career and life transitions</a:t>
            </a:r>
          </a:p>
          <a:p>
            <a:r>
              <a:rPr lang="en-US" smtClean="0"/>
              <a:t>Responding to subtle – explicit and implicit – biases</a:t>
            </a:r>
          </a:p>
          <a:p>
            <a:r>
              <a:rPr lang="en-US" smtClean="0"/>
              <a:t>Understanding one’s self as something greater than a “scientist” </a:t>
            </a:r>
          </a:p>
          <a:p>
            <a:r>
              <a:rPr lang="en-US" smtClean="0"/>
              <a:t>Positively influencing younger women </a:t>
            </a:r>
          </a:p>
          <a:p>
            <a:r>
              <a:rPr lang="en-US" smtClean="0"/>
              <a:t>Facilitating institutional change </a:t>
            </a:r>
          </a:p>
        </p:txBody>
      </p:sp>
      <p:sp>
        <p:nvSpPr>
          <p:cNvPr id="26627" name="Title 2"/>
          <p:cNvSpPr>
            <a:spLocks noGrp="1"/>
          </p:cNvSpPr>
          <p:nvPr>
            <p:ph type="title"/>
          </p:nvPr>
        </p:nvSpPr>
        <p:spPr/>
        <p:txBody>
          <a:bodyPr/>
          <a:lstStyle/>
          <a:p>
            <a:r>
              <a:rPr lang="en-US" smtClean="0">
                <a:solidFill>
                  <a:srgbClr val="C00000"/>
                </a:solidFill>
              </a:rPr>
              <a:t>Discussion Themes of Circles</a:t>
            </a:r>
          </a:p>
        </p:txBody>
      </p:sp>
      <p:sp>
        <p:nvSpPr>
          <p:cNvPr id="2662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DCACF614-4A13-49A8-B9ED-C409CAC17A61}" type="slidenum">
              <a:rPr lang="en-US" smtClean="0">
                <a:solidFill>
                  <a:srgbClr val="898989"/>
                </a:solidFill>
                <a:latin typeface="Calibri" pitchFamily="34" charset="0"/>
              </a:rPr>
              <a:pPr eaLnBrk="1" hangingPunct="1"/>
              <a:t>15</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066800" y="2514600"/>
          <a:ext cx="6705600" cy="1600200"/>
        </p:xfrm>
        <a:graphic>
          <a:graphicData uri="http://schemas.openxmlformats.org/drawingml/2006/table">
            <a:tbl>
              <a:tblPr firstRow="1" firstCol="1" bandRow="1">
                <a:tableStyleId>{5C22544A-7EE6-4342-B048-85BDC9FD1C3A}</a:tableStyleId>
              </a:tblPr>
              <a:tblGrid>
                <a:gridCol w="1946788"/>
                <a:gridCol w="1442064"/>
                <a:gridCol w="1586270"/>
                <a:gridCol w="1730478"/>
              </a:tblGrid>
              <a:tr h="800100">
                <a:tc>
                  <a:txBody>
                    <a:bodyPr/>
                    <a:lstStyle/>
                    <a:p>
                      <a:pPr marL="0" marR="0">
                        <a:lnSpc>
                          <a:spcPct val="200000"/>
                        </a:lnSpc>
                        <a:spcBef>
                          <a:spcPts val="0"/>
                        </a:spcBef>
                        <a:spcAft>
                          <a:spcPts val="0"/>
                        </a:spcAft>
                        <a:tabLst>
                          <a:tab pos="0" algn="l"/>
                        </a:tabLst>
                      </a:pPr>
                      <a:r>
                        <a:rPr lang="en-US" sz="1200" dirty="0">
                          <a:effectLst/>
                        </a:rPr>
                        <a:t>Academic Year</a:t>
                      </a:r>
                      <a:endParaRPr lang="en-US" sz="1100" dirty="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0" algn="l"/>
                        </a:tabLst>
                      </a:pPr>
                      <a:r>
                        <a:rPr lang="en-US" sz="1200">
                          <a:effectLst/>
                        </a:rPr>
                        <a:t>2009-2010</a:t>
                      </a:r>
                      <a:endParaRPr lang="en-US" sz="11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0" algn="l"/>
                        </a:tabLst>
                      </a:pPr>
                      <a:r>
                        <a:rPr lang="en-US" sz="1200">
                          <a:effectLst/>
                        </a:rPr>
                        <a:t>2010-2011</a:t>
                      </a:r>
                      <a:endParaRPr lang="en-US" sz="11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0" algn="l"/>
                        </a:tabLst>
                      </a:pPr>
                      <a:r>
                        <a:rPr lang="en-US" sz="1200">
                          <a:effectLst/>
                        </a:rPr>
                        <a:t>2011-2012</a:t>
                      </a:r>
                      <a:endParaRPr lang="en-US" sz="1100">
                        <a:effectLst/>
                        <a:latin typeface="Calibri"/>
                        <a:ea typeface="Times New Roman"/>
                        <a:cs typeface="Times New Roman"/>
                      </a:endParaRPr>
                    </a:p>
                  </a:txBody>
                  <a:tcPr marL="68580" marR="68580" marT="0" marB="0"/>
                </a:tc>
              </a:tr>
              <a:tr h="800100">
                <a:tc>
                  <a:txBody>
                    <a:bodyPr/>
                    <a:lstStyle/>
                    <a:p>
                      <a:pPr marL="0" marR="0">
                        <a:lnSpc>
                          <a:spcPct val="200000"/>
                        </a:lnSpc>
                        <a:spcBef>
                          <a:spcPts val="0"/>
                        </a:spcBef>
                        <a:spcAft>
                          <a:spcPts val="0"/>
                        </a:spcAft>
                        <a:tabLst>
                          <a:tab pos="0" algn="l"/>
                        </a:tabLst>
                      </a:pPr>
                      <a:r>
                        <a:rPr lang="en-US" sz="1200" dirty="0" smtClean="0">
                          <a:effectLst/>
                        </a:rPr>
                        <a:t># of Circle Participants</a:t>
                      </a:r>
                      <a:endParaRPr lang="en-US" sz="1100" dirty="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0" algn="l"/>
                        </a:tabLst>
                      </a:pPr>
                      <a:r>
                        <a:rPr lang="en-US" sz="1200">
                          <a:effectLst/>
                        </a:rPr>
                        <a:t>42</a:t>
                      </a:r>
                      <a:endParaRPr lang="en-US" sz="11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0" algn="l"/>
                        </a:tabLst>
                      </a:pPr>
                      <a:r>
                        <a:rPr lang="en-US" sz="1200">
                          <a:effectLst/>
                        </a:rPr>
                        <a:t>31</a:t>
                      </a:r>
                      <a:endParaRPr lang="en-US" sz="11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0" algn="l"/>
                        </a:tabLst>
                      </a:pPr>
                      <a:r>
                        <a:rPr lang="en-US" sz="1200" dirty="0">
                          <a:effectLst/>
                        </a:rPr>
                        <a:t>22</a:t>
                      </a:r>
                      <a:endParaRPr lang="en-US" sz="1100" dirty="0">
                        <a:effectLst/>
                        <a:latin typeface="Calibri"/>
                        <a:ea typeface="Times New Roman"/>
                        <a:cs typeface="Times New Roman"/>
                      </a:endParaRPr>
                    </a:p>
                  </a:txBody>
                  <a:tcPr marL="68580" marR="68580" marT="0" marB="0"/>
                </a:tc>
              </a:tr>
            </a:tbl>
          </a:graphicData>
        </a:graphic>
      </p:graphicFrame>
      <p:sp>
        <p:nvSpPr>
          <p:cNvPr id="27667" name="Title 2"/>
          <p:cNvSpPr>
            <a:spLocks noGrp="1"/>
          </p:cNvSpPr>
          <p:nvPr>
            <p:ph type="title"/>
          </p:nvPr>
        </p:nvSpPr>
        <p:spPr/>
        <p:txBody>
          <a:bodyPr/>
          <a:lstStyle/>
          <a:p>
            <a:r>
              <a:rPr lang="en-US" smtClean="0">
                <a:solidFill>
                  <a:srgbClr val="C00000"/>
                </a:solidFill>
              </a:rPr>
              <a:t>Participation Rates</a:t>
            </a:r>
          </a:p>
        </p:txBody>
      </p:sp>
      <p:sp>
        <p:nvSpPr>
          <p:cNvPr id="276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87F4AA52-F0F9-4D23-A77C-47908E0DEB28}" type="slidenum">
              <a:rPr lang="en-US" smtClean="0">
                <a:solidFill>
                  <a:srgbClr val="898989"/>
                </a:solidFill>
                <a:latin typeface="Calibri" pitchFamily="34" charset="0"/>
              </a:rPr>
              <a:pPr eaLnBrk="1" hangingPunct="1"/>
              <a:t>16</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228600" y="1752600"/>
            <a:ext cx="8610600" cy="4373563"/>
          </a:xfrm>
        </p:spPr>
        <p:txBody>
          <a:bodyPr/>
          <a:lstStyle/>
          <a:p>
            <a:r>
              <a:rPr lang="en-US" sz="2800" smtClean="0"/>
              <a:t>Some faculty greatly valued the social interaction of the circles while others felt uncomfortable </a:t>
            </a:r>
          </a:p>
          <a:p>
            <a:pPr lvl="1"/>
            <a:r>
              <a:rPr lang="en-US" sz="1800" smtClean="0"/>
              <a:t>“The groups have provided the sense that it is okay to spend time nurturing the soul”</a:t>
            </a:r>
          </a:p>
          <a:p>
            <a:pPr lvl="1"/>
            <a:r>
              <a:rPr lang="en-US" sz="1800" smtClean="0"/>
              <a:t>“I felt uncomfortable sharing too many personal details”</a:t>
            </a:r>
          </a:p>
          <a:p>
            <a:r>
              <a:rPr lang="en-US" sz="2800" smtClean="0"/>
              <a:t>Some faculty appreciated the circles’ loose structure while others desired a tighter and more controlled agenda</a:t>
            </a:r>
          </a:p>
          <a:p>
            <a:pPr lvl="1"/>
            <a:r>
              <a:rPr lang="en-US" sz="1800" smtClean="0"/>
              <a:t>“Looked forward to the planned, scheduled interactions with other faculty members”</a:t>
            </a:r>
          </a:p>
          <a:p>
            <a:pPr lvl="1"/>
            <a:r>
              <a:rPr lang="en-US" sz="1800" smtClean="0"/>
              <a:t>“The one I went to lacked a clear focus” </a:t>
            </a:r>
          </a:p>
          <a:p>
            <a:pPr lvl="1"/>
            <a:endParaRPr lang="en-US" sz="1800" smtClean="0"/>
          </a:p>
        </p:txBody>
      </p:sp>
      <p:sp>
        <p:nvSpPr>
          <p:cNvPr id="28675" name="Title 2"/>
          <p:cNvSpPr>
            <a:spLocks noGrp="1"/>
          </p:cNvSpPr>
          <p:nvPr>
            <p:ph type="title"/>
          </p:nvPr>
        </p:nvSpPr>
        <p:spPr/>
        <p:txBody>
          <a:bodyPr/>
          <a:lstStyle/>
          <a:p>
            <a:r>
              <a:rPr lang="en-US" smtClean="0">
                <a:solidFill>
                  <a:srgbClr val="C00000"/>
                </a:solidFill>
              </a:rPr>
              <a:t>Differing Needs of Faculty</a:t>
            </a:r>
          </a:p>
        </p:txBody>
      </p:sp>
      <p:sp>
        <p:nvSpPr>
          <p:cNvPr id="286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0CFC78B1-7940-4DC0-AAB1-AF887F9B200C}" type="slidenum">
              <a:rPr lang="en-US" smtClean="0">
                <a:solidFill>
                  <a:srgbClr val="898989"/>
                </a:solidFill>
                <a:latin typeface="Calibri" pitchFamily="34" charset="0"/>
              </a:rPr>
              <a:pPr eaLnBrk="1" hangingPunct="1"/>
              <a:t>17</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2057400"/>
          <a:ext cx="7620000" cy="3048000"/>
        </p:xfrm>
        <a:graphic>
          <a:graphicData uri="http://schemas.openxmlformats.org/drawingml/2006/table">
            <a:tbl>
              <a:tblPr firstRow="1" firstCol="1" bandRow="1">
                <a:tableStyleId>{5C22544A-7EE6-4342-B048-85BDC9FD1C3A}</a:tableStyleId>
              </a:tblPr>
              <a:tblGrid>
                <a:gridCol w="4457218"/>
                <a:gridCol w="1096037"/>
                <a:gridCol w="949900"/>
                <a:gridCol w="949900"/>
                <a:gridCol w="166945"/>
              </a:tblGrid>
              <a:tr h="270954">
                <a:tc>
                  <a:txBody>
                    <a:bodyPr/>
                    <a:lstStyle/>
                    <a:p>
                      <a:pPr marL="0" marR="0">
                        <a:lnSpc>
                          <a:spcPct val="115000"/>
                        </a:lnSpc>
                        <a:spcBef>
                          <a:spcPts val="0"/>
                        </a:spcBef>
                        <a:spcAft>
                          <a:spcPts val="1000"/>
                        </a:spcAft>
                      </a:pPr>
                      <a:r>
                        <a:rPr lang="en-US" sz="1100" dirty="0">
                          <a:effectLst/>
                        </a:rPr>
                        <a:t>Survey Item</a:t>
                      </a:r>
                      <a:endParaRPr lang="en-US"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Dec. 2009 </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June 2010</a:t>
                      </a:r>
                      <a:endParaRPr lang="en-US" sz="1100">
                        <a:effectLst/>
                        <a:latin typeface="Calibri"/>
                        <a:ea typeface="Times New Roman"/>
                        <a:cs typeface="Times New Roman"/>
                      </a:endParaRPr>
                    </a:p>
                  </a:txBody>
                  <a:tcPr marL="68580" marR="68580" marT="0" marB="0"/>
                </a:tc>
                <a:tc gridSpan="2">
                  <a:txBody>
                    <a:bodyPr/>
                    <a:lstStyle/>
                    <a:p>
                      <a:pPr marL="0" marR="0" algn="ctr">
                        <a:lnSpc>
                          <a:spcPct val="115000"/>
                        </a:lnSpc>
                        <a:spcBef>
                          <a:spcPts val="0"/>
                        </a:spcBef>
                        <a:spcAft>
                          <a:spcPts val="1000"/>
                        </a:spcAft>
                      </a:pPr>
                      <a:r>
                        <a:rPr lang="en-US" sz="1100">
                          <a:effectLst/>
                        </a:rPr>
                        <a:t>June 2011</a:t>
                      </a:r>
                      <a:endParaRPr lang="en-US" sz="1100">
                        <a:effectLst/>
                        <a:latin typeface="Calibri"/>
                        <a:ea typeface="Times New Roman"/>
                        <a:cs typeface="Times New Roman"/>
                      </a:endParaRPr>
                    </a:p>
                  </a:txBody>
                  <a:tcPr marL="68580" marR="68580" marT="0" marB="0"/>
                </a:tc>
                <a:tc hMerge="1">
                  <a:txBody>
                    <a:bodyPr/>
                    <a:lstStyle/>
                    <a:p>
                      <a:endParaRPr lang="en-US"/>
                    </a:p>
                  </a:txBody>
                  <a:tcPr/>
                </a:tc>
              </a:tr>
              <a:tr h="270954">
                <a:tc>
                  <a:txBody>
                    <a:bodyPr/>
                    <a:lstStyle/>
                    <a:p>
                      <a:pPr marL="0" marR="0">
                        <a:lnSpc>
                          <a:spcPct val="115000"/>
                        </a:lnSpc>
                        <a:spcBef>
                          <a:spcPts val="0"/>
                        </a:spcBef>
                        <a:spcAft>
                          <a:spcPts val="1000"/>
                        </a:spcAft>
                      </a:pPr>
                      <a:r>
                        <a:rPr lang="en-US" sz="1100">
                          <a:effectLst/>
                        </a:rPr>
                        <a:t> </a:t>
                      </a:r>
                      <a:endParaRPr lang="en-US" sz="1100">
                        <a:effectLst/>
                        <a:latin typeface="Calibri"/>
                        <a:ea typeface="Times New Roman"/>
                        <a:cs typeface="Times New Roman"/>
                      </a:endParaRPr>
                    </a:p>
                  </a:txBody>
                  <a:tcPr marL="68580" marR="68580" marT="0" marB="0"/>
                </a:tc>
                <a:tc gridSpan="4">
                  <a:txBody>
                    <a:bodyPr/>
                    <a:lstStyle/>
                    <a:p>
                      <a:pPr marL="0" marR="0" algn="ctr">
                        <a:lnSpc>
                          <a:spcPct val="115000"/>
                        </a:lnSpc>
                        <a:spcBef>
                          <a:spcPts val="0"/>
                        </a:spcBef>
                        <a:spcAft>
                          <a:spcPts val="1000"/>
                        </a:spcAft>
                      </a:pPr>
                      <a:r>
                        <a:rPr lang="en-US" sz="1100">
                          <a:effectLst/>
                        </a:rPr>
                        <a:t>% Agree/Strongly Agree</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70954">
                <a:tc>
                  <a:txBody>
                    <a:bodyPr/>
                    <a:lstStyle/>
                    <a:p>
                      <a:pPr marL="0" marR="0">
                        <a:lnSpc>
                          <a:spcPct val="115000"/>
                        </a:lnSpc>
                        <a:spcBef>
                          <a:spcPts val="0"/>
                        </a:spcBef>
                        <a:spcAft>
                          <a:spcPts val="1000"/>
                        </a:spcAft>
                      </a:pPr>
                      <a:r>
                        <a:rPr lang="en-US" sz="1100">
                          <a:effectLst/>
                        </a:rPr>
                        <a:t>I am personally benefitting from participating in a circle.</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78%</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100%</a:t>
                      </a:r>
                      <a:endParaRPr lang="en-US" sz="1100">
                        <a:effectLst/>
                        <a:latin typeface="Calibri"/>
                        <a:ea typeface="Times New Roman"/>
                        <a:cs typeface="Times New Roman"/>
                      </a:endParaRPr>
                    </a:p>
                  </a:txBody>
                  <a:tcPr marL="68580" marR="68580" marT="0" marB="0"/>
                </a:tc>
                <a:tc gridSpan="2">
                  <a:txBody>
                    <a:bodyPr/>
                    <a:lstStyle/>
                    <a:p>
                      <a:pPr marL="0" marR="0" algn="ctr">
                        <a:lnSpc>
                          <a:spcPct val="115000"/>
                        </a:lnSpc>
                        <a:spcBef>
                          <a:spcPts val="0"/>
                        </a:spcBef>
                        <a:spcAft>
                          <a:spcPts val="1000"/>
                        </a:spcAft>
                      </a:pPr>
                      <a:r>
                        <a:rPr lang="en-US" sz="1100">
                          <a:effectLst/>
                        </a:rPr>
                        <a:t>80%</a:t>
                      </a:r>
                      <a:endParaRPr lang="en-US" sz="1100">
                        <a:effectLst/>
                        <a:latin typeface="Calibri"/>
                        <a:ea typeface="Times New Roman"/>
                        <a:cs typeface="Times New Roman"/>
                      </a:endParaRPr>
                    </a:p>
                  </a:txBody>
                  <a:tcPr marL="68580" marR="68580" marT="0" marB="0"/>
                </a:tc>
                <a:tc hMerge="1">
                  <a:txBody>
                    <a:bodyPr/>
                    <a:lstStyle/>
                    <a:p>
                      <a:endParaRPr lang="en-US"/>
                    </a:p>
                  </a:txBody>
                  <a:tcPr/>
                </a:tc>
              </a:tr>
              <a:tr h="558785">
                <a:tc>
                  <a:txBody>
                    <a:bodyPr/>
                    <a:lstStyle/>
                    <a:p>
                      <a:pPr marL="0" marR="0">
                        <a:lnSpc>
                          <a:spcPct val="115000"/>
                        </a:lnSpc>
                        <a:spcBef>
                          <a:spcPts val="0"/>
                        </a:spcBef>
                        <a:spcAft>
                          <a:spcPts val="1000"/>
                        </a:spcAft>
                      </a:pPr>
                      <a:r>
                        <a:rPr lang="en-US" sz="1100">
                          <a:effectLst/>
                        </a:rPr>
                        <a:t>I am professionally benefitting from participating in a circle.</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50%</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60%</a:t>
                      </a:r>
                      <a:endParaRPr lang="en-US" sz="1100">
                        <a:effectLst/>
                        <a:latin typeface="Calibri"/>
                        <a:ea typeface="Times New Roman"/>
                        <a:cs typeface="Times New Roman"/>
                      </a:endParaRPr>
                    </a:p>
                  </a:txBody>
                  <a:tcPr marL="68580" marR="68580" marT="0" marB="0"/>
                </a:tc>
                <a:tc gridSpan="2">
                  <a:txBody>
                    <a:bodyPr/>
                    <a:lstStyle/>
                    <a:p>
                      <a:pPr marL="0" marR="0" algn="ctr">
                        <a:lnSpc>
                          <a:spcPct val="115000"/>
                        </a:lnSpc>
                        <a:spcBef>
                          <a:spcPts val="0"/>
                        </a:spcBef>
                        <a:spcAft>
                          <a:spcPts val="1000"/>
                        </a:spcAft>
                      </a:pPr>
                      <a:r>
                        <a:rPr lang="en-US" sz="1100">
                          <a:effectLst/>
                        </a:rPr>
                        <a:t>74%</a:t>
                      </a:r>
                      <a:endParaRPr lang="en-US" sz="1100">
                        <a:effectLst/>
                        <a:latin typeface="Calibri"/>
                        <a:ea typeface="Times New Roman"/>
                        <a:cs typeface="Times New Roman"/>
                      </a:endParaRPr>
                    </a:p>
                  </a:txBody>
                  <a:tcPr marL="68580" marR="68580" marT="0" marB="0"/>
                </a:tc>
                <a:tc hMerge="1">
                  <a:txBody>
                    <a:bodyPr/>
                    <a:lstStyle/>
                    <a:p>
                      <a:endParaRPr lang="en-US"/>
                    </a:p>
                  </a:txBody>
                  <a:tcPr/>
                </a:tc>
              </a:tr>
              <a:tr h="270954">
                <a:tc>
                  <a:txBody>
                    <a:bodyPr/>
                    <a:lstStyle/>
                    <a:p>
                      <a:pPr marL="0" marR="0">
                        <a:lnSpc>
                          <a:spcPct val="115000"/>
                        </a:lnSpc>
                        <a:spcBef>
                          <a:spcPts val="0"/>
                        </a:spcBef>
                        <a:spcAft>
                          <a:spcPts val="1000"/>
                        </a:spcAft>
                      </a:pPr>
                      <a:r>
                        <a:rPr lang="en-US" sz="1100">
                          <a:effectLst/>
                        </a:rPr>
                        <a:t>Participating in a circle is a valuable use of my time.</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75%</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80%</a:t>
                      </a:r>
                      <a:endParaRPr lang="en-US" sz="1100">
                        <a:effectLst/>
                        <a:latin typeface="Calibri"/>
                        <a:ea typeface="Times New Roman"/>
                        <a:cs typeface="Times New Roman"/>
                      </a:endParaRPr>
                    </a:p>
                  </a:txBody>
                  <a:tcPr marL="68580" marR="68580" marT="0" marB="0"/>
                </a:tc>
                <a:tc gridSpan="2">
                  <a:txBody>
                    <a:bodyPr/>
                    <a:lstStyle/>
                    <a:p>
                      <a:pPr marL="0" marR="0" algn="ctr">
                        <a:lnSpc>
                          <a:spcPct val="115000"/>
                        </a:lnSpc>
                        <a:spcBef>
                          <a:spcPts val="0"/>
                        </a:spcBef>
                        <a:spcAft>
                          <a:spcPts val="1000"/>
                        </a:spcAft>
                      </a:pPr>
                      <a:r>
                        <a:rPr lang="en-US" sz="1100">
                          <a:effectLst/>
                        </a:rPr>
                        <a:t>94%</a:t>
                      </a:r>
                      <a:endParaRPr lang="en-US" sz="1100">
                        <a:effectLst/>
                        <a:latin typeface="Calibri"/>
                        <a:ea typeface="Times New Roman"/>
                        <a:cs typeface="Times New Roman"/>
                      </a:endParaRPr>
                    </a:p>
                  </a:txBody>
                  <a:tcPr marL="68580" marR="68580" marT="0" marB="0"/>
                </a:tc>
                <a:tc hMerge="1">
                  <a:txBody>
                    <a:bodyPr/>
                    <a:lstStyle/>
                    <a:p>
                      <a:endParaRPr lang="en-US"/>
                    </a:p>
                  </a:txBody>
                  <a:tcPr/>
                </a:tc>
              </a:tr>
              <a:tr h="846614">
                <a:tc>
                  <a:txBody>
                    <a:bodyPr/>
                    <a:lstStyle/>
                    <a:p>
                      <a:pPr marL="0" marR="0">
                        <a:lnSpc>
                          <a:spcPct val="115000"/>
                        </a:lnSpc>
                        <a:spcBef>
                          <a:spcPts val="0"/>
                        </a:spcBef>
                        <a:spcAft>
                          <a:spcPts val="1000"/>
                        </a:spcAft>
                      </a:pPr>
                      <a:r>
                        <a:rPr lang="en-US" sz="1100" dirty="0">
                          <a:effectLst/>
                        </a:rPr>
                        <a:t>My sense of </a:t>
                      </a:r>
                      <a:r>
                        <a:rPr lang="en-US" sz="1100" baseline="0" dirty="0" smtClean="0">
                          <a:effectLst/>
                        </a:rPr>
                        <a:t> Ohio State </a:t>
                      </a:r>
                      <a:r>
                        <a:rPr lang="en-US" sz="1100" dirty="0" smtClean="0">
                          <a:effectLst/>
                        </a:rPr>
                        <a:t>as </a:t>
                      </a:r>
                      <a:r>
                        <a:rPr lang="en-US" sz="1100" dirty="0">
                          <a:effectLst/>
                        </a:rPr>
                        <a:t>a supportive community has strengthened as a result of participating in a circle.</a:t>
                      </a:r>
                      <a:endParaRPr lang="en-US"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N/A</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47%</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53%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Times New Roman"/>
                        <a:cs typeface="Times New Roman"/>
                      </a:endParaRPr>
                    </a:p>
                  </a:txBody>
                  <a:tcPr marL="0" marR="0" marT="0" marB="0" anchor="ctr"/>
                </a:tc>
              </a:tr>
              <a:tr h="558785">
                <a:tc>
                  <a:txBody>
                    <a:bodyPr/>
                    <a:lstStyle/>
                    <a:p>
                      <a:pPr marL="0" marR="0">
                        <a:lnSpc>
                          <a:spcPct val="115000"/>
                        </a:lnSpc>
                        <a:spcBef>
                          <a:spcPts val="0"/>
                        </a:spcBef>
                        <a:spcAft>
                          <a:spcPts val="1000"/>
                        </a:spcAft>
                      </a:pPr>
                      <a:r>
                        <a:rPr lang="en-US" sz="1100" dirty="0">
                          <a:effectLst/>
                        </a:rPr>
                        <a:t>Participation in a circle has increased the likelihood that I will stay at </a:t>
                      </a:r>
                      <a:r>
                        <a:rPr lang="en-US" sz="1100" dirty="0" smtClean="0">
                          <a:effectLst/>
                        </a:rPr>
                        <a:t>Ohio</a:t>
                      </a:r>
                      <a:r>
                        <a:rPr lang="en-US" sz="1100" baseline="0" dirty="0" smtClean="0">
                          <a:effectLst/>
                        </a:rPr>
                        <a:t> State</a:t>
                      </a:r>
                      <a:r>
                        <a:rPr lang="en-US" sz="1100" dirty="0" smtClean="0">
                          <a:effectLst/>
                        </a:rPr>
                        <a:t>.</a:t>
                      </a:r>
                      <a:endParaRPr lang="en-US"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N/A</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28%</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effectLst/>
                        </a:rPr>
                        <a:t>40%</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100" dirty="0">
                          <a:effectLst/>
                        </a:rPr>
                        <a:t> </a:t>
                      </a:r>
                      <a:endParaRPr lang="en-US" sz="1100" dirty="0">
                        <a:effectLst/>
                        <a:latin typeface="Calibri"/>
                        <a:ea typeface="Times New Roman"/>
                        <a:cs typeface="Times New Roman"/>
                      </a:endParaRPr>
                    </a:p>
                  </a:txBody>
                  <a:tcPr marL="0" marR="0" marT="0" marB="0" anchor="ctr"/>
                </a:tc>
              </a:tr>
            </a:tbl>
          </a:graphicData>
        </a:graphic>
      </p:graphicFrame>
      <p:sp>
        <p:nvSpPr>
          <p:cNvPr id="29743" name="Title 2"/>
          <p:cNvSpPr>
            <a:spLocks noGrp="1"/>
          </p:cNvSpPr>
          <p:nvPr>
            <p:ph type="title"/>
          </p:nvPr>
        </p:nvSpPr>
        <p:spPr/>
        <p:txBody>
          <a:bodyPr/>
          <a:lstStyle/>
          <a:p>
            <a:r>
              <a:rPr lang="en-US" smtClean="0">
                <a:solidFill>
                  <a:srgbClr val="C00000"/>
                </a:solidFill>
              </a:rPr>
              <a:t>Benefits of Circles</a:t>
            </a:r>
          </a:p>
        </p:txBody>
      </p:sp>
      <p:sp>
        <p:nvSpPr>
          <p:cNvPr id="297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B2BBC597-E9C2-4FB1-B2FB-84F1F78761C8}" type="slidenum">
              <a:rPr lang="en-US" smtClean="0">
                <a:solidFill>
                  <a:srgbClr val="898989"/>
                </a:solidFill>
                <a:latin typeface="Calibri" pitchFamily="34" charset="0"/>
              </a:rPr>
              <a:pPr eaLnBrk="1" hangingPunct="1"/>
              <a:t>18</a:t>
            </a:fld>
            <a:endParaRPr lang="en-US" smtClean="0">
              <a:solidFill>
                <a:srgbClr val="898989"/>
              </a:solidFill>
              <a:latin typeface="Calibri" pitchFamily="34" charset="0"/>
            </a:endParaRPr>
          </a:p>
        </p:txBody>
      </p:sp>
      <p:sp>
        <p:nvSpPr>
          <p:cNvPr id="29745" name="TextBox 5"/>
          <p:cNvSpPr txBox="1">
            <a:spLocks noChangeArrowheads="1"/>
          </p:cNvSpPr>
          <p:nvPr/>
        </p:nvSpPr>
        <p:spPr bwMode="auto">
          <a:xfrm>
            <a:off x="1143000" y="5486400"/>
            <a:ext cx="5865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r>
              <a:rPr lang="en-US"/>
              <a:t>Response rates were 64%, 48%, and 68%, respectively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p:txBody>
          <a:bodyPr/>
          <a:lstStyle/>
          <a:p>
            <a:pPr>
              <a:buFont typeface="Arial" pitchFamily="34" charset="0"/>
              <a:buChar char="•"/>
              <a:defRPr/>
            </a:pPr>
            <a:r>
              <a:rPr lang="en-US" dirty="0" smtClean="0"/>
              <a:t>Benefits mentioned in reflective essays*: </a:t>
            </a:r>
          </a:p>
          <a:p>
            <a:pPr lvl="1">
              <a:buFont typeface="Arial" pitchFamily="34" charset="0"/>
              <a:buChar char="–"/>
              <a:defRPr/>
            </a:pPr>
            <a:r>
              <a:rPr lang="en-US" sz="2400" dirty="0" smtClean="0"/>
              <a:t>Networking and connecting with other women </a:t>
            </a:r>
          </a:p>
          <a:p>
            <a:pPr lvl="1">
              <a:buFont typeface="Arial" pitchFamily="34" charset="0"/>
              <a:buChar char="–"/>
              <a:defRPr/>
            </a:pPr>
            <a:r>
              <a:rPr lang="en-US" sz="2400" dirty="0" smtClean="0"/>
              <a:t>Meeting other women in similar life stages </a:t>
            </a:r>
          </a:p>
          <a:p>
            <a:pPr lvl="1">
              <a:buFont typeface="Arial" pitchFamily="34" charset="0"/>
              <a:buChar char="–"/>
              <a:defRPr/>
            </a:pPr>
            <a:r>
              <a:rPr lang="en-US" sz="2400" dirty="0" smtClean="0"/>
              <a:t>Receiving valuable advice </a:t>
            </a:r>
          </a:p>
          <a:p>
            <a:pPr lvl="1">
              <a:buFont typeface="Arial" pitchFamily="34" charset="0"/>
              <a:buChar char="–"/>
              <a:defRPr/>
            </a:pPr>
            <a:r>
              <a:rPr lang="en-US" sz="2400" dirty="0" smtClean="0"/>
              <a:t>Seeing others that have similar problems/issues/questions</a:t>
            </a:r>
          </a:p>
          <a:p>
            <a:pPr lvl="1">
              <a:buFont typeface="Arial" pitchFamily="34" charset="0"/>
              <a:buChar char="–"/>
              <a:defRPr/>
            </a:pPr>
            <a:r>
              <a:rPr lang="en-US" sz="2400" dirty="0" smtClean="0"/>
              <a:t>Gaining perspective on the situations that others have encountered</a:t>
            </a:r>
          </a:p>
          <a:p>
            <a:pPr lvl="1">
              <a:buFont typeface="Arial" pitchFamily="34" charset="0"/>
              <a:buChar char="–"/>
              <a:defRPr/>
            </a:pPr>
            <a:r>
              <a:rPr lang="en-US" sz="2400" dirty="0" smtClean="0"/>
              <a:t>Gaining social experiences/opportunities</a:t>
            </a:r>
            <a:endParaRPr lang="en-US" sz="2400" dirty="0"/>
          </a:p>
          <a:p>
            <a:pPr marL="457200" lvl="1" indent="0">
              <a:buFont typeface="Arial" pitchFamily="34" charset="0"/>
              <a:buNone/>
              <a:defRPr/>
            </a:pPr>
            <a:r>
              <a:rPr lang="en-US" sz="2400" dirty="0" smtClean="0"/>
              <a:t>*</a:t>
            </a:r>
            <a:r>
              <a:rPr lang="en-US" sz="2000" dirty="0" smtClean="0"/>
              <a:t>Eight participants submitted reflective essays in 2010 and five responded in 2011</a:t>
            </a:r>
            <a:endParaRPr lang="en-US" sz="2400" dirty="0" smtClean="0"/>
          </a:p>
        </p:txBody>
      </p:sp>
      <p:sp>
        <p:nvSpPr>
          <p:cNvPr id="30723" name="Title 2"/>
          <p:cNvSpPr>
            <a:spLocks noGrp="1"/>
          </p:cNvSpPr>
          <p:nvPr>
            <p:ph type="title"/>
          </p:nvPr>
        </p:nvSpPr>
        <p:spPr/>
        <p:txBody>
          <a:bodyPr/>
          <a:lstStyle/>
          <a:p>
            <a:r>
              <a:rPr lang="en-US" smtClean="0">
                <a:solidFill>
                  <a:srgbClr val="C00000"/>
                </a:solidFill>
              </a:rPr>
              <a:t>Benefits of Circles</a:t>
            </a:r>
          </a:p>
        </p:txBody>
      </p:sp>
      <p:sp>
        <p:nvSpPr>
          <p:cNvPr id="307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16E30FA-20C5-4263-B3CF-C96D08D60BC3}" type="slidenum">
              <a:rPr lang="en-US" smtClean="0">
                <a:solidFill>
                  <a:srgbClr val="898989"/>
                </a:solidFill>
                <a:latin typeface="Calibri" pitchFamily="34" charset="0"/>
              </a:rPr>
              <a:pPr eaLnBrk="1" hangingPunct="1"/>
              <a:t>19</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marL="0" indent="0">
              <a:buFont typeface="Arial" charset="0"/>
              <a:buNone/>
              <a:defRPr/>
            </a:pPr>
            <a:r>
              <a:rPr lang="en-US" dirty="0" smtClean="0"/>
              <a:t>Mentoring as a strategy: </a:t>
            </a:r>
          </a:p>
          <a:p>
            <a:pPr>
              <a:defRPr/>
            </a:pPr>
            <a:r>
              <a:rPr lang="en-US" dirty="0"/>
              <a:t>t</a:t>
            </a:r>
            <a:r>
              <a:rPr lang="en-US" dirty="0" smtClean="0"/>
              <a:t>o retain faculty and reduce attrition costs</a:t>
            </a:r>
          </a:p>
          <a:p>
            <a:pPr>
              <a:defRPr/>
            </a:pPr>
            <a:r>
              <a:rPr lang="en-US" dirty="0" smtClean="0"/>
              <a:t>for faculty members to become socialized in their respective disciplines</a:t>
            </a:r>
          </a:p>
          <a:p>
            <a:pPr>
              <a:defRPr/>
            </a:pPr>
            <a:r>
              <a:rPr lang="en-US" dirty="0" smtClean="0"/>
              <a:t>to bring about institutional change to accommodate historically excluded or marginalized faculty (especially in STEM fields)</a:t>
            </a:r>
          </a:p>
        </p:txBody>
      </p:sp>
      <p:sp>
        <p:nvSpPr>
          <p:cNvPr id="13315" name="Title 2"/>
          <p:cNvSpPr>
            <a:spLocks noGrp="1"/>
          </p:cNvSpPr>
          <p:nvPr>
            <p:ph type="title"/>
          </p:nvPr>
        </p:nvSpPr>
        <p:spPr/>
        <p:txBody>
          <a:bodyPr/>
          <a:lstStyle/>
          <a:p>
            <a:r>
              <a:rPr lang="en-US" smtClean="0">
                <a:solidFill>
                  <a:srgbClr val="C00000"/>
                </a:solidFill>
              </a:rPr>
              <a:t>Introduction</a:t>
            </a:r>
          </a:p>
        </p:txBody>
      </p:sp>
      <p:sp>
        <p:nvSpPr>
          <p:cNvPr id="133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B840EC5-3524-44D5-A3F9-0EE0CE65189C}" type="slidenum">
              <a:rPr lang="en-US" smtClean="0">
                <a:solidFill>
                  <a:srgbClr val="898989"/>
                </a:solidFill>
                <a:latin typeface="Calibri" pitchFamily="34" charset="0"/>
              </a:rPr>
              <a:pPr eaLnBrk="1" hangingPunct="1"/>
              <a:t>2</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r>
              <a:rPr lang="en-US" smtClean="0"/>
              <a:t>Participants wanted to communicate concerns raised in the group to deans and chairs</a:t>
            </a:r>
          </a:p>
          <a:p>
            <a:pPr lvl="1"/>
            <a:r>
              <a:rPr lang="en-US" sz="2400" smtClean="0"/>
              <a:t>This was expressed in survey responses and reflective essays</a:t>
            </a:r>
          </a:p>
          <a:p>
            <a:r>
              <a:rPr lang="en-US" smtClean="0"/>
              <a:t>CEOS organized a workshop for deans and chairs and mentoring circle participants </a:t>
            </a:r>
          </a:p>
          <a:p>
            <a:pPr lvl="1"/>
            <a:r>
              <a:rPr lang="en-US" sz="2400" smtClean="0"/>
              <a:t>Topics included supporting women faculty, faculty mentoring practices, and promotion to full professor</a:t>
            </a:r>
          </a:p>
        </p:txBody>
      </p:sp>
      <p:sp>
        <p:nvSpPr>
          <p:cNvPr id="31747" name="Title 2"/>
          <p:cNvSpPr>
            <a:spLocks noGrp="1"/>
          </p:cNvSpPr>
          <p:nvPr>
            <p:ph type="title"/>
          </p:nvPr>
        </p:nvSpPr>
        <p:spPr/>
        <p:txBody>
          <a:bodyPr/>
          <a:lstStyle/>
          <a:p>
            <a:r>
              <a:rPr lang="en-US" smtClean="0">
                <a:solidFill>
                  <a:srgbClr val="C00000"/>
                </a:solidFill>
              </a:rPr>
              <a:t>Mentoring for Change</a:t>
            </a:r>
          </a:p>
        </p:txBody>
      </p:sp>
      <p:sp>
        <p:nvSpPr>
          <p:cNvPr id="3174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CCCC412-6BEA-4FB8-BB3B-E1D1B3ABBF6C}" type="slidenum">
              <a:rPr lang="en-US" smtClean="0">
                <a:solidFill>
                  <a:srgbClr val="898989"/>
                </a:solidFill>
                <a:latin typeface="Calibri" pitchFamily="34" charset="0"/>
              </a:rPr>
              <a:pPr eaLnBrk="1" hangingPunct="1"/>
              <a:t>20</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In later interviews, deans and chairs reported being more sensitive to issues regarding bullying and mistreatment </a:t>
            </a:r>
          </a:p>
          <a:p>
            <a:pPr>
              <a:defRPr/>
            </a:pPr>
            <a:r>
              <a:rPr lang="en-US" dirty="0" smtClean="0"/>
              <a:t>Some chairs implemented new or changed existing mentoring practices </a:t>
            </a:r>
          </a:p>
          <a:p>
            <a:pPr lvl="1">
              <a:defRPr/>
            </a:pPr>
            <a:r>
              <a:rPr lang="en-US" sz="2400" dirty="0" smtClean="0"/>
              <a:t>Dissatisfaction with faculty mentoring decreased* in STEM participating colleges but increased in all other colleges </a:t>
            </a:r>
          </a:p>
          <a:p>
            <a:pPr marL="457200" lvl="1" indent="0">
              <a:buFont typeface="Arial" pitchFamily="34" charset="0"/>
              <a:buNone/>
              <a:defRPr/>
            </a:pPr>
            <a:endParaRPr lang="en-US" sz="2400" dirty="0"/>
          </a:p>
          <a:p>
            <a:pPr marL="457200" lvl="1" indent="0">
              <a:buFont typeface="Arial" charset="0"/>
              <a:buNone/>
              <a:defRPr/>
            </a:pPr>
            <a:r>
              <a:rPr lang="en-US" sz="2000" dirty="0" smtClean="0"/>
              <a:t>* (from 56.9 percent in 2008 to 52.8 percent in 2011) </a:t>
            </a:r>
          </a:p>
        </p:txBody>
      </p:sp>
      <p:sp>
        <p:nvSpPr>
          <p:cNvPr id="32771" name="Title 2"/>
          <p:cNvSpPr>
            <a:spLocks noGrp="1"/>
          </p:cNvSpPr>
          <p:nvPr>
            <p:ph type="title"/>
          </p:nvPr>
        </p:nvSpPr>
        <p:spPr>
          <a:xfrm>
            <a:off x="838200" y="1295400"/>
            <a:ext cx="7162800" cy="533400"/>
          </a:xfrm>
        </p:spPr>
        <p:txBody>
          <a:bodyPr/>
          <a:lstStyle/>
          <a:p>
            <a:r>
              <a:rPr lang="en-US" smtClean="0">
                <a:solidFill>
                  <a:srgbClr val="C00000"/>
                </a:solidFill>
              </a:rPr>
              <a:t>Workshop Outcomes</a:t>
            </a:r>
          </a:p>
        </p:txBody>
      </p:sp>
      <p:sp>
        <p:nvSpPr>
          <p:cNvPr id="327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4C8257C5-2E7D-435F-8879-714D8C702DCB}" type="slidenum">
              <a:rPr lang="en-US" smtClean="0">
                <a:solidFill>
                  <a:srgbClr val="898989"/>
                </a:solidFill>
                <a:latin typeface="Calibri" pitchFamily="34" charset="0"/>
              </a:rPr>
              <a:pPr eaLnBrk="1" hangingPunct="1"/>
              <a:t>21</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pPr>
              <a:buFont typeface="Arial" pitchFamily="34" charset="0"/>
              <a:buChar char="•"/>
              <a:defRPr/>
            </a:pPr>
            <a:r>
              <a:rPr lang="en-US" dirty="0" smtClean="0"/>
              <a:t>Participants reported* benefitting from the discussions with deans and chairs </a:t>
            </a:r>
          </a:p>
          <a:p>
            <a:pPr>
              <a:buFont typeface="Arial" pitchFamily="34" charset="0"/>
              <a:buChar char="•"/>
              <a:defRPr/>
            </a:pPr>
            <a:r>
              <a:rPr lang="en-US" dirty="0" smtClean="0"/>
              <a:t>College-wide teams addressed problems identified by circle participants and worked to improve culture for women </a:t>
            </a:r>
          </a:p>
          <a:p>
            <a:pPr lvl="1">
              <a:buFont typeface="Arial" pitchFamily="34" charset="0"/>
              <a:buChar char="–"/>
              <a:defRPr/>
            </a:pPr>
            <a:r>
              <a:rPr lang="en-US" sz="2400" dirty="0" smtClean="0"/>
              <a:t>For example, the Natural and Mathematical Sciences team proposed a new mentoring program for women faculty </a:t>
            </a:r>
          </a:p>
          <a:p>
            <a:pPr lvl="1">
              <a:buFont typeface="Arial" pitchFamily="34" charset="0"/>
              <a:buChar char="–"/>
              <a:defRPr/>
            </a:pPr>
            <a:r>
              <a:rPr lang="en-US" sz="2400" dirty="0" smtClean="0"/>
              <a:t>Some circle participants were a part of these teams </a:t>
            </a:r>
          </a:p>
          <a:p>
            <a:pPr marL="457200" lvl="1" indent="0">
              <a:buFont typeface="Arial" pitchFamily="34" charset="0"/>
              <a:buNone/>
              <a:defRPr/>
            </a:pPr>
            <a:r>
              <a:rPr lang="en-US" sz="2000" dirty="0" smtClean="0"/>
              <a:t>*In reflective essays</a:t>
            </a:r>
          </a:p>
        </p:txBody>
      </p:sp>
      <p:sp>
        <p:nvSpPr>
          <p:cNvPr id="33795" name="Title 2"/>
          <p:cNvSpPr>
            <a:spLocks noGrp="1"/>
          </p:cNvSpPr>
          <p:nvPr>
            <p:ph type="title"/>
          </p:nvPr>
        </p:nvSpPr>
        <p:spPr/>
        <p:txBody>
          <a:bodyPr/>
          <a:lstStyle/>
          <a:p>
            <a:r>
              <a:rPr lang="en-US" smtClean="0">
                <a:solidFill>
                  <a:srgbClr val="C00000"/>
                </a:solidFill>
              </a:rPr>
              <a:t>Workshop Outcomes</a:t>
            </a:r>
          </a:p>
        </p:txBody>
      </p:sp>
      <p:sp>
        <p:nvSpPr>
          <p:cNvPr id="3379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18416496-85C1-4A48-8D63-60C2D80DF524}" type="slidenum">
              <a:rPr lang="en-US" smtClean="0">
                <a:solidFill>
                  <a:srgbClr val="898989"/>
                </a:solidFill>
                <a:latin typeface="Calibri" pitchFamily="34" charset="0"/>
              </a:rPr>
              <a:pPr eaLnBrk="1" hangingPunct="1"/>
              <a:t>22</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r>
              <a:rPr lang="en-US" smtClean="0"/>
              <a:t>There is a need among many STEM women faculty for building a supportive community and connecting with their peers; when the need is met, retention rates increase</a:t>
            </a:r>
          </a:p>
          <a:p>
            <a:r>
              <a:rPr lang="en-US" smtClean="0"/>
              <a:t>Mentoring circles can be used as an avenue to develop and implement more supportive policies and practices  </a:t>
            </a:r>
          </a:p>
        </p:txBody>
      </p:sp>
      <p:sp>
        <p:nvSpPr>
          <p:cNvPr id="34819" name="Title 2"/>
          <p:cNvSpPr>
            <a:spLocks noGrp="1"/>
          </p:cNvSpPr>
          <p:nvPr>
            <p:ph type="title"/>
          </p:nvPr>
        </p:nvSpPr>
        <p:spPr/>
        <p:txBody>
          <a:bodyPr/>
          <a:lstStyle/>
          <a:p>
            <a:r>
              <a:rPr lang="en-US" smtClean="0">
                <a:solidFill>
                  <a:srgbClr val="C00000"/>
                </a:solidFill>
              </a:rPr>
              <a:t>Conclusions</a:t>
            </a:r>
          </a:p>
        </p:txBody>
      </p:sp>
      <p:sp>
        <p:nvSpPr>
          <p:cNvPr id="348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FBC2F303-6EAE-4624-8E18-1ED67E337C5D}" type="slidenum">
              <a:rPr lang="en-US" smtClean="0">
                <a:solidFill>
                  <a:srgbClr val="898989"/>
                </a:solidFill>
                <a:latin typeface="Calibri" pitchFamily="34" charset="0"/>
              </a:rPr>
              <a:pPr eaLnBrk="1" hangingPunct="1"/>
              <a:t>23</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lstStyle/>
          <a:p>
            <a:pPr marL="0" indent="0">
              <a:buFont typeface="Arial" charset="0"/>
              <a:buNone/>
              <a:defRPr/>
            </a:pPr>
            <a:r>
              <a:rPr lang="en-US" dirty="0" smtClean="0"/>
              <a:t>Departments should thoughtfully consider alternative mentoring practices</a:t>
            </a:r>
          </a:p>
          <a:p>
            <a:pPr>
              <a:defRPr/>
            </a:pPr>
            <a:r>
              <a:rPr lang="en-US" sz="2400" dirty="0" smtClean="0"/>
              <a:t>We need to understand how mentoring can meet participants’ diverse needs</a:t>
            </a:r>
            <a:endParaRPr lang="en-US" sz="2400" dirty="0"/>
          </a:p>
          <a:p>
            <a:pPr>
              <a:defRPr/>
            </a:pPr>
            <a:r>
              <a:rPr lang="en-US" sz="2400" dirty="0" smtClean="0"/>
              <a:t>Mentoring can be developed within a framework of institutional transformation </a:t>
            </a:r>
            <a:endParaRPr lang="en-US" sz="2400" dirty="0"/>
          </a:p>
          <a:p>
            <a:pPr>
              <a:defRPr/>
            </a:pPr>
            <a:r>
              <a:rPr lang="en-US" sz="2400" dirty="0" smtClean="0"/>
              <a:t>In peer mentoring groups, discussion can extend beyond </a:t>
            </a:r>
            <a:r>
              <a:rPr lang="en-US" sz="2400" dirty="0"/>
              <a:t>tenure and promotion and include a broad range of topics related to local culture and the working environment</a:t>
            </a:r>
          </a:p>
          <a:p>
            <a:pPr>
              <a:defRPr/>
            </a:pPr>
            <a:endParaRPr lang="en-US" sz="2400" dirty="0" smtClean="0"/>
          </a:p>
          <a:p>
            <a:pPr marL="0" indent="0">
              <a:buFont typeface="Arial" charset="0"/>
              <a:buNone/>
              <a:defRPr/>
            </a:pPr>
            <a:endParaRPr lang="en-US" sz="2400" dirty="0" smtClean="0"/>
          </a:p>
          <a:p>
            <a:pPr marL="0" indent="0">
              <a:buFont typeface="Arial" charset="0"/>
              <a:buNone/>
              <a:defRPr/>
            </a:pPr>
            <a:endParaRPr lang="en-US" sz="2400" dirty="0" smtClean="0"/>
          </a:p>
        </p:txBody>
      </p:sp>
      <p:sp>
        <p:nvSpPr>
          <p:cNvPr id="35843" name="Title 2"/>
          <p:cNvSpPr>
            <a:spLocks noGrp="1"/>
          </p:cNvSpPr>
          <p:nvPr>
            <p:ph type="title"/>
          </p:nvPr>
        </p:nvSpPr>
        <p:spPr>
          <a:xfrm>
            <a:off x="228600" y="1219200"/>
            <a:ext cx="8458200" cy="533400"/>
          </a:xfrm>
        </p:spPr>
        <p:txBody>
          <a:bodyPr/>
          <a:lstStyle/>
          <a:p>
            <a:r>
              <a:rPr lang="en-US" smtClean="0">
                <a:solidFill>
                  <a:srgbClr val="C00000"/>
                </a:solidFill>
              </a:rPr>
              <a:t>Recommendations</a:t>
            </a:r>
          </a:p>
        </p:txBody>
      </p:sp>
      <p:sp>
        <p:nvSpPr>
          <p:cNvPr id="358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8EA231E-A84C-4388-968D-E8735538EFED}" type="slidenum">
              <a:rPr lang="en-US" smtClean="0">
                <a:solidFill>
                  <a:srgbClr val="898989"/>
                </a:solidFill>
                <a:latin typeface="Calibri" pitchFamily="34" charset="0"/>
              </a:rPr>
              <a:pPr eaLnBrk="1" hangingPunct="1"/>
              <a:t>24</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en-US" smtClean="0"/>
              <a:t>Mentoring as it applies to women STEM faculty</a:t>
            </a:r>
          </a:p>
          <a:p>
            <a:r>
              <a:rPr lang="en-US" smtClean="0"/>
              <a:t>Project CEOS and peer mentoring circles as  part of institutional change at Ohio State</a:t>
            </a:r>
          </a:p>
          <a:p>
            <a:r>
              <a:rPr lang="en-US" smtClean="0"/>
              <a:t>Description of mentoring circles </a:t>
            </a:r>
          </a:p>
          <a:p>
            <a:r>
              <a:rPr lang="en-US" smtClean="0"/>
              <a:t>Outcomes of circles and implications for institutional transformation</a:t>
            </a:r>
          </a:p>
          <a:p>
            <a:r>
              <a:rPr lang="en-US" smtClean="0"/>
              <a:t>Conclusions and recommendations</a:t>
            </a:r>
          </a:p>
        </p:txBody>
      </p:sp>
      <p:sp>
        <p:nvSpPr>
          <p:cNvPr id="14339" name="Title 2"/>
          <p:cNvSpPr>
            <a:spLocks noGrp="1"/>
          </p:cNvSpPr>
          <p:nvPr>
            <p:ph type="title"/>
          </p:nvPr>
        </p:nvSpPr>
        <p:spPr/>
        <p:txBody>
          <a:bodyPr/>
          <a:lstStyle/>
          <a:p>
            <a:r>
              <a:rPr lang="en-US" smtClean="0">
                <a:solidFill>
                  <a:srgbClr val="C00000"/>
                </a:solidFill>
              </a:rPr>
              <a:t>Outline of Presentation</a:t>
            </a:r>
          </a:p>
        </p:txBody>
      </p:sp>
      <p:sp>
        <p:nvSpPr>
          <p:cNvPr id="143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22766A23-8896-4C70-B24F-AEFB3CCD1C82}" type="slidenum">
              <a:rPr lang="en-US" smtClean="0">
                <a:solidFill>
                  <a:srgbClr val="898989"/>
                </a:solidFill>
                <a:latin typeface="Calibri" pitchFamily="34" charset="0"/>
              </a:rPr>
              <a:pPr eaLnBrk="1" hangingPunct="1"/>
              <a:t>3</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828800"/>
            <a:ext cx="8229600" cy="4373563"/>
          </a:xfrm>
        </p:spPr>
        <p:txBody>
          <a:bodyPr/>
          <a:lstStyle/>
          <a:p>
            <a:pPr>
              <a:buFont typeface="Arial" pitchFamily="34" charset="0"/>
              <a:buChar char="•"/>
              <a:defRPr/>
            </a:pPr>
            <a:r>
              <a:rPr lang="en-US" dirty="0" smtClean="0"/>
              <a:t>Career functions</a:t>
            </a:r>
          </a:p>
          <a:p>
            <a:pPr lvl="1">
              <a:buFont typeface="Arial" pitchFamily="34" charset="0"/>
              <a:buChar char="–"/>
              <a:defRPr/>
            </a:pPr>
            <a:r>
              <a:rPr lang="en-US" dirty="0" smtClean="0"/>
              <a:t>Aid mentee in career advancement</a:t>
            </a:r>
          </a:p>
          <a:p>
            <a:pPr lvl="2">
              <a:buFont typeface="Arial" pitchFamily="34" charset="0"/>
              <a:buChar char="•"/>
              <a:defRPr/>
            </a:pPr>
            <a:r>
              <a:rPr lang="en-US" dirty="0" smtClean="0"/>
              <a:t>Includes sponsorship and nomination for projects</a:t>
            </a:r>
          </a:p>
          <a:p>
            <a:pPr>
              <a:buFont typeface="Arial" pitchFamily="34" charset="0"/>
              <a:buChar char="•"/>
              <a:defRPr/>
            </a:pPr>
            <a:r>
              <a:rPr lang="en-US" dirty="0" smtClean="0"/>
              <a:t>Psychosocial functions</a:t>
            </a:r>
          </a:p>
          <a:p>
            <a:pPr lvl="1">
              <a:buFont typeface="Arial" pitchFamily="34" charset="0"/>
              <a:buChar char="–"/>
              <a:defRPr/>
            </a:pPr>
            <a:r>
              <a:rPr lang="en-US" dirty="0" smtClean="0"/>
              <a:t>Includes communicating acceptance, and offering counseling and friendship </a:t>
            </a:r>
          </a:p>
          <a:p>
            <a:pPr lvl="1">
              <a:buFont typeface="Arial" pitchFamily="34" charset="0"/>
              <a:buChar char="–"/>
              <a:defRPr/>
            </a:pPr>
            <a:endParaRPr lang="en-US" sz="2000" dirty="0"/>
          </a:p>
          <a:p>
            <a:pPr marL="457200" lvl="1" indent="0">
              <a:buFont typeface="Arial" pitchFamily="34" charset="0"/>
              <a:buNone/>
              <a:defRPr/>
            </a:pPr>
            <a:endParaRPr lang="en-US" sz="2000" dirty="0" smtClean="0"/>
          </a:p>
          <a:p>
            <a:pPr marL="457200" lvl="1" indent="0">
              <a:buFont typeface="Arial" pitchFamily="34" charset="0"/>
              <a:buNone/>
              <a:defRPr/>
            </a:pPr>
            <a:r>
              <a:rPr lang="en-US" sz="1600" dirty="0" err="1" smtClean="0"/>
              <a:t>Kram</a:t>
            </a:r>
            <a:r>
              <a:rPr lang="en-US" sz="1600" dirty="0" smtClean="0"/>
              <a:t> (1983)</a:t>
            </a:r>
          </a:p>
        </p:txBody>
      </p:sp>
      <p:sp>
        <p:nvSpPr>
          <p:cNvPr id="15363" name="Title 2"/>
          <p:cNvSpPr>
            <a:spLocks noGrp="1"/>
          </p:cNvSpPr>
          <p:nvPr>
            <p:ph type="title"/>
          </p:nvPr>
        </p:nvSpPr>
        <p:spPr>
          <a:xfrm>
            <a:off x="838200" y="1219200"/>
            <a:ext cx="7315200" cy="533400"/>
          </a:xfrm>
        </p:spPr>
        <p:txBody>
          <a:bodyPr/>
          <a:lstStyle/>
          <a:p>
            <a:r>
              <a:rPr lang="en-US" smtClean="0">
                <a:solidFill>
                  <a:srgbClr val="C00000"/>
                </a:solidFill>
              </a:rPr>
              <a:t>Functions Provided by Mentors</a:t>
            </a: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3BBF2B47-C98C-4B65-B4CB-6819C02CD807}" type="slidenum">
              <a:rPr lang="en-US" smtClean="0">
                <a:solidFill>
                  <a:srgbClr val="898989"/>
                </a:solidFill>
                <a:latin typeface="Calibri" pitchFamily="34" charset="0"/>
              </a:rPr>
              <a:pPr eaLnBrk="1" hangingPunct="1"/>
              <a:t>4</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buFont typeface="Arial" pitchFamily="34" charset="0"/>
              <a:buChar char="•"/>
              <a:defRPr/>
            </a:pPr>
            <a:r>
              <a:rPr lang="en-US" sz="2800" dirty="0" smtClean="0"/>
              <a:t>Mentor is typically a high-ranking, senior member of the organization</a:t>
            </a:r>
          </a:p>
          <a:p>
            <a:pPr>
              <a:buFont typeface="Arial" pitchFamily="34" charset="0"/>
              <a:buChar char="•"/>
              <a:defRPr/>
            </a:pPr>
            <a:r>
              <a:rPr lang="en-US" sz="2800" dirty="0" smtClean="0"/>
              <a:t>Mentor has significant experience and knowledge</a:t>
            </a:r>
          </a:p>
          <a:p>
            <a:pPr>
              <a:buFont typeface="Arial" pitchFamily="34" charset="0"/>
              <a:buChar char="•"/>
              <a:defRPr/>
            </a:pPr>
            <a:r>
              <a:rPr lang="en-US" sz="2800" dirty="0" smtClean="0"/>
              <a:t>Mentor is interested in sharing his/her knowledge with others</a:t>
            </a:r>
          </a:p>
          <a:p>
            <a:pPr>
              <a:buFont typeface="Arial" pitchFamily="34" charset="0"/>
              <a:buChar char="•"/>
              <a:defRPr/>
            </a:pPr>
            <a:r>
              <a:rPr lang="en-US" sz="2800" dirty="0" smtClean="0"/>
              <a:t>Typically is a dyadic relationship between a senior and junior member</a:t>
            </a:r>
          </a:p>
          <a:p>
            <a:pPr>
              <a:buFont typeface="Arial" pitchFamily="34" charset="0"/>
              <a:buChar char="•"/>
              <a:defRPr/>
            </a:pPr>
            <a:endParaRPr lang="en-US" sz="2800" dirty="0"/>
          </a:p>
          <a:p>
            <a:pPr marL="0" indent="0">
              <a:buFont typeface="Arial" pitchFamily="34" charset="0"/>
              <a:buNone/>
              <a:defRPr/>
            </a:pPr>
            <a:r>
              <a:rPr lang="en-US" sz="1600" dirty="0" smtClean="0"/>
              <a:t>Mathews (2003)</a:t>
            </a:r>
          </a:p>
        </p:txBody>
      </p:sp>
      <p:sp>
        <p:nvSpPr>
          <p:cNvPr id="16387" name="Title 2"/>
          <p:cNvSpPr>
            <a:spLocks noGrp="1"/>
          </p:cNvSpPr>
          <p:nvPr>
            <p:ph type="title"/>
          </p:nvPr>
        </p:nvSpPr>
        <p:spPr>
          <a:xfrm>
            <a:off x="457200" y="1219200"/>
            <a:ext cx="8305800" cy="533400"/>
          </a:xfrm>
        </p:spPr>
        <p:txBody>
          <a:bodyPr/>
          <a:lstStyle/>
          <a:p>
            <a:r>
              <a:rPr lang="en-US" smtClean="0">
                <a:solidFill>
                  <a:srgbClr val="C00000"/>
                </a:solidFill>
              </a:rPr>
              <a:t>Traditional Mentoring Relationships</a:t>
            </a:r>
          </a:p>
        </p:txBody>
      </p:sp>
      <p:sp>
        <p:nvSpPr>
          <p:cNvPr id="163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C96173A2-388C-4E44-A064-77DCE6AB6888}" type="slidenum">
              <a:rPr lang="en-US" smtClean="0">
                <a:solidFill>
                  <a:srgbClr val="898989"/>
                </a:solidFill>
                <a:latin typeface="Calibri" pitchFamily="34" charset="0"/>
              </a:rPr>
              <a:pPr eaLnBrk="1" hangingPunct="1"/>
              <a:t>5</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229600" cy="4373563"/>
          </a:xfrm>
        </p:spPr>
        <p:txBody>
          <a:bodyPr/>
          <a:lstStyle/>
          <a:p>
            <a:pPr>
              <a:defRPr/>
            </a:pPr>
            <a:r>
              <a:rPr lang="en-US" dirty="0" smtClean="0"/>
              <a:t>An alternative to traditional mentoring</a:t>
            </a:r>
          </a:p>
          <a:p>
            <a:pPr>
              <a:defRPr/>
            </a:pPr>
            <a:r>
              <a:rPr lang="en-US" dirty="0" smtClean="0"/>
              <a:t>Peer mentoring research suggests: </a:t>
            </a:r>
          </a:p>
          <a:p>
            <a:pPr lvl="1">
              <a:defRPr/>
            </a:pPr>
            <a:r>
              <a:rPr lang="en-US" sz="2400" dirty="0" smtClean="0"/>
              <a:t>Women receive both career and psychosocial benefits </a:t>
            </a:r>
          </a:p>
          <a:p>
            <a:pPr lvl="1">
              <a:defRPr/>
            </a:pPr>
            <a:r>
              <a:rPr lang="en-US" sz="2400" dirty="0"/>
              <a:t>Career and personal information can be more freely </a:t>
            </a:r>
            <a:r>
              <a:rPr lang="en-US" sz="2400" dirty="0" smtClean="0"/>
              <a:t>shared</a:t>
            </a:r>
          </a:p>
          <a:p>
            <a:pPr lvl="1">
              <a:defRPr/>
            </a:pPr>
            <a:r>
              <a:rPr lang="en-US" sz="2400" dirty="0" smtClean="0"/>
              <a:t>Peer mentoring builds a community and prevents feelings of isolation and burnout </a:t>
            </a:r>
          </a:p>
          <a:p>
            <a:pPr marL="457200" lvl="1" indent="0">
              <a:buFont typeface="Arial" pitchFamily="34" charset="0"/>
              <a:buNone/>
              <a:defRPr/>
            </a:pPr>
            <a:endParaRPr lang="en-US" sz="1600" dirty="0" smtClean="0"/>
          </a:p>
          <a:p>
            <a:pPr marL="457200" lvl="1" indent="0">
              <a:buFont typeface="Arial" pitchFamily="34" charset="0"/>
              <a:buNone/>
              <a:defRPr/>
            </a:pPr>
            <a:endParaRPr lang="en-US" sz="1600" dirty="0" smtClean="0"/>
          </a:p>
          <a:p>
            <a:pPr marL="0" lvl="1" indent="0">
              <a:buFont typeface="Arial" pitchFamily="34" charset="0"/>
              <a:buNone/>
              <a:defRPr/>
            </a:pPr>
            <a:r>
              <a:rPr lang="en-US" sz="1600" dirty="0" err="1" smtClean="0"/>
              <a:t>Jacelon</a:t>
            </a:r>
            <a:r>
              <a:rPr lang="en-US" sz="1600" dirty="0"/>
              <a:t>, et </a:t>
            </a:r>
            <a:r>
              <a:rPr lang="en-US" sz="1600" dirty="0" smtClean="0"/>
              <a:t>al. (2003); </a:t>
            </a:r>
            <a:r>
              <a:rPr lang="en-US" sz="1600" dirty="0"/>
              <a:t>Johnson, et al</a:t>
            </a:r>
            <a:r>
              <a:rPr lang="en-US" sz="1600" dirty="0" smtClean="0"/>
              <a:t>. (2011); </a:t>
            </a:r>
            <a:r>
              <a:rPr lang="en-US" sz="1600" dirty="0" err="1" smtClean="0"/>
              <a:t>Daniell</a:t>
            </a:r>
            <a:r>
              <a:rPr lang="en-US" sz="1600" dirty="0" smtClean="0"/>
              <a:t> (2006); </a:t>
            </a:r>
            <a:r>
              <a:rPr lang="en-US" sz="1600" dirty="0"/>
              <a:t>Angelique, </a:t>
            </a:r>
            <a:r>
              <a:rPr lang="en-US" sz="1600" dirty="0" smtClean="0"/>
              <a:t>et al. (2002)</a:t>
            </a:r>
            <a:endParaRPr lang="en-US" sz="1600" dirty="0"/>
          </a:p>
          <a:p>
            <a:pPr marL="0" indent="0">
              <a:buFont typeface="Arial" pitchFamily="34" charset="0"/>
              <a:buNone/>
              <a:defRPr/>
            </a:pPr>
            <a:endParaRPr lang="en-US" sz="2000" dirty="0" smtClean="0"/>
          </a:p>
          <a:p>
            <a:pPr marL="0" indent="0">
              <a:buFont typeface="Arial" charset="0"/>
              <a:buNone/>
              <a:defRPr/>
            </a:pPr>
            <a:endParaRPr lang="en-US" dirty="0"/>
          </a:p>
        </p:txBody>
      </p:sp>
      <p:sp>
        <p:nvSpPr>
          <p:cNvPr id="17411" name="Title 2"/>
          <p:cNvSpPr>
            <a:spLocks noGrp="1"/>
          </p:cNvSpPr>
          <p:nvPr>
            <p:ph type="title"/>
          </p:nvPr>
        </p:nvSpPr>
        <p:spPr>
          <a:xfrm>
            <a:off x="838200" y="1295400"/>
            <a:ext cx="7162800" cy="533400"/>
          </a:xfrm>
        </p:spPr>
        <p:txBody>
          <a:bodyPr/>
          <a:lstStyle/>
          <a:p>
            <a:r>
              <a:rPr lang="en-US" smtClean="0">
                <a:solidFill>
                  <a:srgbClr val="C00000"/>
                </a:solidFill>
              </a:rPr>
              <a:t>Peer Mentoring</a:t>
            </a:r>
          </a:p>
        </p:txBody>
      </p:sp>
      <p:sp>
        <p:nvSpPr>
          <p:cNvPr id="1741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ACFE06D1-5AE2-4AD2-94FC-B852C6B08221}" type="slidenum">
              <a:rPr lang="en-US" smtClean="0">
                <a:solidFill>
                  <a:srgbClr val="898989"/>
                </a:solidFill>
                <a:latin typeface="Calibri" pitchFamily="34" charset="0"/>
              </a:rPr>
              <a:pPr eaLnBrk="1" hangingPunct="1"/>
              <a:t>6</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2133600"/>
            <a:ext cx="8229600" cy="3840163"/>
          </a:xfrm>
        </p:spPr>
        <p:txBody>
          <a:bodyPr/>
          <a:lstStyle/>
          <a:p>
            <a:pPr>
              <a:buFont typeface="Arial" pitchFamily="34" charset="0"/>
              <a:buChar char="•"/>
              <a:defRPr/>
            </a:pPr>
            <a:r>
              <a:rPr lang="en-US" sz="2800" dirty="0" smtClean="0"/>
              <a:t>Benefits of peer over traditional mentoring: </a:t>
            </a:r>
          </a:p>
          <a:p>
            <a:pPr lvl="1">
              <a:buFont typeface="Arial" pitchFamily="34" charset="0"/>
              <a:buChar char="–"/>
              <a:defRPr/>
            </a:pPr>
            <a:r>
              <a:rPr lang="en-US" sz="2400" dirty="0" smtClean="0"/>
              <a:t>STEM departments often have few (or no) available senior women faculty </a:t>
            </a:r>
          </a:p>
          <a:p>
            <a:pPr lvl="1">
              <a:buFont typeface="Arial" pitchFamily="34" charset="0"/>
              <a:buChar char="–"/>
              <a:defRPr/>
            </a:pPr>
            <a:r>
              <a:rPr lang="en-US" sz="2400" dirty="0" smtClean="0"/>
              <a:t>Traditional mentoring may reproduce systems that do not sufficiently address the needs of women</a:t>
            </a:r>
          </a:p>
          <a:p>
            <a:pPr lvl="1">
              <a:buFont typeface="Arial" pitchFamily="34" charset="0"/>
              <a:buChar char="–"/>
              <a:defRPr/>
            </a:pPr>
            <a:r>
              <a:rPr lang="en-US" sz="2400" dirty="0" smtClean="0"/>
              <a:t>Peer mentoring can serve as a link between identifying and acknowledging the needs of female faculty and creating more supportive departments</a:t>
            </a:r>
            <a:endParaRPr lang="en-US" sz="2400" dirty="0"/>
          </a:p>
          <a:p>
            <a:pPr lvl="2">
              <a:buFont typeface="Arial" pitchFamily="34" charset="0"/>
              <a:buChar char="•"/>
              <a:defRPr/>
            </a:pPr>
            <a:endParaRPr lang="en-US" sz="800" dirty="0" smtClean="0"/>
          </a:p>
          <a:p>
            <a:pPr marL="0" indent="0">
              <a:buFont typeface="Arial" pitchFamily="34" charset="0"/>
              <a:buNone/>
              <a:defRPr/>
            </a:pPr>
            <a:r>
              <a:rPr lang="en-US" sz="1600" dirty="0" err="1" smtClean="0"/>
              <a:t>Bussey</a:t>
            </a:r>
            <a:r>
              <a:rPr lang="en-US" sz="1600" dirty="0" smtClean="0"/>
              <a:t>-Jones, et al. (2006); Chandler (1996); Files et al. (2008); </a:t>
            </a:r>
            <a:r>
              <a:rPr lang="en-US" sz="1600" dirty="0" err="1" smtClean="0"/>
              <a:t>Chesler</a:t>
            </a:r>
            <a:r>
              <a:rPr lang="en-US" sz="1600" dirty="0" smtClean="0"/>
              <a:t> and </a:t>
            </a:r>
            <a:r>
              <a:rPr lang="en-US" sz="1600" dirty="0" err="1" smtClean="0"/>
              <a:t>Chesler</a:t>
            </a:r>
            <a:r>
              <a:rPr lang="en-US" sz="1600" dirty="0" smtClean="0"/>
              <a:t> (2002); Dunham et al. (2012); Angelique, et al. (2002); Darwin (2000)</a:t>
            </a:r>
          </a:p>
          <a:p>
            <a:pPr lvl="2">
              <a:buFont typeface="Arial" pitchFamily="34" charset="0"/>
              <a:buChar char="•"/>
              <a:defRPr/>
            </a:pPr>
            <a:endParaRPr lang="en-US" dirty="0" smtClean="0"/>
          </a:p>
        </p:txBody>
      </p:sp>
      <p:sp>
        <p:nvSpPr>
          <p:cNvPr id="18435" name="Title 2"/>
          <p:cNvSpPr>
            <a:spLocks noGrp="1"/>
          </p:cNvSpPr>
          <p:nvPr>
            <p:ph type="title"/>
          </p:nvPr>
        </p:nvSpPr>
        <p:spPr>
          <a:xfrm>
            <a:off x="228600" y="1295400"/>
            <a:ext cx="8686800" cy="914400"/>
          </a:xfrm>
        </p:spPr>
        <p:txBody>
          <a:bodyPr/>
          <a:lstStyle/>
          <a:p>
            <a:r>
              <a:rPr lang="en-US" sz="3600" smtClean="0">
                <a:solidFill>
                  <a:srgbClr val="C00000"/>
                </a:solidFill>
              </a:rPr>
              <a:t>Peer Mentoring for Women STEM Faculty</a:t>
            </a: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BD713692-B77C-4554-8F58-34EE9F21B365}" type="slidenum">
              <a:rPr lang="en-US" smtClean="0">
                <a:solidFill>
                  <a:srgbClr val="898989"/>
                </a:solidFill>
                <a:latin typeface="Calibri" pitchFamily="34" charset="0"/>
              </a:rPr>
              <a:pPr eaLnBrk="1" hangingPunct="1"/>
              <a:t>7</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r>
              <a:rPr lang="en-US" smtClean="0"/>
              <a:t>Peer mentoring circles guided by an Institutional Transformation (IT) grant, part of the NSF’s ADVANCE program</a:t>
            </a:r>
          </a:p>
          <a:p>
            <a:pPr lvl="1"/>
            <a:r>
              <a:rPr lang="en-US" sz="2400" smtClean="0"/>
              <a:t>The purpose of ADVANCE is to develop systemic approaches that will result in increased female representation and advancement in academic STEM careers </a:t>
            </a:r>
          </a:p>
          <a:p>
            <a:pPr lvl="1"/>
            <a:r>
              <a:rPr lang="en-US" sz="2400" smtClean="0"/>
              <a:t>OSU’s project is titled Comprehensive Equity at Ohio State (CEOS)</a:t>
            </a:r>
          </a:p>
        </p:txBody>
      </p:sp>
      <p:sp>
        <p:nvSpPr>
          <p:cNvPr id="19459" name="Title 2"/>
          <p:cNvSpPr>
            <a:spLocks noGrp="1"/>
          </p:cNvSpPr>
          <p:nvPr>
            <p:ph type="title"/>
          </p:nvPr>
        </p:nvSpPr>
        <p:spPr/>
        <p:txBody>
          <a:bodyPr/>
          <a:lstStyle/>
          <a:p>
            <a:r>
              <a:rPr lang="en-US" smtClean="0">
                <a:solidFill>
                  <a:srgbClr val="C00000"/>
                </a:solidFill>
              </a:rPr>
              <a:t>Institutional Context</a:t>
            </a: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353D4C50-3D69-4C2E-B743-79D9AD584888}" type="slidenum">
              <a:rPr lang="en-US" smtClean="0">
                <a:solidFill>
                  <a:srgbClr val="898989"/>
                </a:solidFill>
                <a:latin typeface="Calibri" pitchFamily="34" charset="0"/>
              </a:rPr>
              <a:pPr eaLnBrk="1" hangingPunct="1"/>
              <a:t>8</a:t>
            </a:fld>
            <a:endParaRPr lang="en-US"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304800" y="1219200"/>
            <a:ext cx="8534400" cy="533400"/>
          </a:xfrm>
        </p:spPr>
        <p:txBody>
          <a:bodyPr/>
          <a:lstStyle/>
          <a:p>
            <a:r>
              <a:rPr lang="en-US" smtClean="0">
                <a:solidFill>
                  <a:srgbClr val="C00000"/>
                </a:solidFill>
              </a:rPr>
              <a:t>Transformational Leadership Model</a:t>
            </a:r>
          </a:p>
        </p:txBody>
      </p:sp>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C8A80C3B-D36B-42AE-8078-497AFF8923AD}" type="slidenum">
              <a:rPr lang="en-US" smtClean="0">
                <a:solidFill>
                  <a:srgbClr val="898989"/>
                </a:solidFill>
                <a:latin typeface="Calibri" pitchFamily="34" charset="0"/>
              </a:rPr>
              <a:pPr eaLnBrk="1" hangingPunct="1"/>
              <a:t>9</a:t>
            </a:fld>
            <a:endParaRPr lang="en-US" smtClean="0">
              <a:solidFill>
                <a:srgbClr val="898989"/>
              </a:solidFill>
              <a:latin typeface="Calibri" pitchFamily="34" charset="0"/>
            </a:endParaRPr>
          </a:p>
        </p:txBody>
      </p:sp>
      <p:pic>
        <p:nvPicPr>
          <p:cNvPr id="20484"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2209800"/>
            <a:ext cx="7696200" cy="3810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1675</TotalTime>
  <Words>1357</Words>
  <Application>Microsoft Office PowerPoint</Application>
  <PresentationFormat>On-screen Show (4:3)</PresentationFormat>
  <Paragraphs>195</Paragraphs>
  <Slides>24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MS PGothic</vt:lpstr>
      <vt:lpstr>Calibri</vt:lpstr>
      <vt:lpstr>Times New Roman</vt:lpstr>
      <vt:lpstr>Office Theme</vt:lpstr>
      <vt:lpstr>Peer Mentoring of Women STEM Faculty as Part of Institutional Change*</vt:lpstr>
      <vt:lpstr>Introduction</vt:lpstr>
      <vt:lpstr>Outline of Presentation</vt:lpstr>
      <vt:lpstr>Functions Provided by Mentors</vt:lpstr>
      <vt:lpstr>Traditional Mentoring Relationships</vt:lpstr>
      <vt:lpstr>Peer Mentoring</vt:lpstr>
      <vt:lpstr>Peer Mentoring for Women STEM Faculty</vt:lpstr>
      <vt:lpstr>Institutional Context</vt:lpstr>
      <vt:lpstr>Transformational Leadership Model</vt:lpstr>
      <vt:lpstr>Institutional Context</vt:lpstr>
      <vt:lpstr>Institutional Context</vt:lpstr>
      <vt:lpstr>Description of Circles</vt:lpstr>
      <vt:lpstr>Circle Ground Rules</vt:lpstr>
      <vt:lpstr>Typical Format of Circles</vt:lpstr>
      <vt:lpstr>Discussion Themes of Circles</vt:lpstr>
      <vt:lpstr>Participation Rates</vt:lpstr>
      <vt:lpstr>Differing Needs of Faculty</vt:lpstr>
      <vt:lpstr>Benefits of Circles</vt:lpstr>
      <vt:lpstr>Benefits of Circles</vt:lpstr>
      <vt:lpstr>Mentoring for Change</vt:lpstr>
      <vt:lpstr>Workshop Outcomes</vt:lpstr>
      <vt:lpstr>Workshop Outcomes</vt:lpstr>
      <vt:lpstr>Conclusions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 Hartman</dc:creator>
  <cp:lastModifiedBy>Thomas, Nicole</cp:lastModifiedBy>
  <cp:revision>192</cp:revision>
  <dcterms:created xsi:type="dcterms:W3CDTF">2009-08-05T18:33:04Z</dcterms:created>
  <dcterms:modified xsi:type="dcterms:W3CDTF">2013-12-11T14:03:29Z</dcterms:modified>
</cp:coreProperties>
</file>